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6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7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9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0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1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2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3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5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6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7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8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9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0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1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2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3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34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35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36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37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38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9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0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41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2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43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44.xml" ContentType="application/vnd.openxmlformats-officedocument.presentationml.notesSlide+xml"/>
  <Override PartName="/ppt/tags/tag167.xml" ContentType="application/vnd.openxmlformats-officedocument.presentationml.tags+xml"/>
  <Override PartName="/ppt/notesSlides/notesSlide45.xml" ContentType="application/vnd.openxmlformats-officedocument.presentationml.notesSlide+xml"/>
  <Override PartName="/ppt/tags/tag168.xml" ContentType="application/vnd.openxmlformats-officedocument.presentationml.tags+xml"/>
  <Override PartName="/ppt/notesSlides/notesSlide46.xml" ContentType="application/vnd.openxmlformats-officedocument.presentationml.notesSlide+xml"/>
  <Override PartName="/ppt/tags/tag169.xml" ContentType="application/vnd.openxmlformats-officedocument.presentationml.tags+xml"/>
  <Override PartName="/ppt/notesSlides/notesSlide47.xml" ContentType="application/vnd.openxmlformats-officedocument.presentationml.notesSlide+xml"/>
  <Override PartName="/ppt/tags/tag170.xml" ContentType="application/vnd.openxmlformats-officedocument.presentationml.tags+xml"/>
  <Override PartName="/ppt/notesSlides/notesSlide48.xml" ContentType="application/vnd.openxmlformats-officedocument.presentationml.notesSlide+xml"/>
  <Override PartName="/ppt/tags/tag171.xml" ContentType="application/vnd.openxmlformats-officedocument.presentationml.tags+xml"/>
  <Override PartName="/ppt/notesSlides/notesSlide49.xml" ContentType="application/vnd.openxmlformats-officedocument.presentationml.notesSlide+xml"/>
  <Override PartName="/ppt/tags/tag172.xml" ContentType="application/vnd.openxmlformats-officedocument.presentationml.tags+xml"/>
  <Override PartName="/ppt/notesSlides/notesSlide50.xml" ContentType="application/vnd.openxmlformats-officedocument.presentationml.notesSlide+xml"/>
  <Override PartName="/ppt/tags/tag173.xml" ContentType="application/vnd.openxmlformats-officedocument.presentationml.tags+xml"/>
  <Override PartName="/ppt/notesSlides/notesSlide51.xml" ContentType="application/vnd.openxmlformats-officedocument.presentationml.notesSlide+xml"/>
  <Override PartName="/ppt/tags/tag174.xml" ContentType="application/vnd.openxmlformats-officedocument.presentationml.tags+xml"/>
  <Override PartName="/ppt/notesSlides/notesSlide52.xml" ContentType="application/vnd.openxmlformats-officedocument.presentationml.notesSlide+xml"/>
  <Override PartName="/ppt/tags/tag175.xml" ContentType="application/vnd.openxmlformats-officedocument.presentationml.tags+xml"/>
  <Override PartName="/ppt/notesSlides/notesSlide53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54.xml" ContentType="application/vnd.openxmlformats-officedocument.presentationml.notesSlide+xml"/>
  <Override PartName="/ppt/tags/tag178.xml" ContentType="application/vnd.openxmlformats-officedocument.presentationml.tags+xml"/>
  <Override PartName="/ppt/notesSlides/notesSlide55.xml" ContentType="application/vnd.openxmlformats-officedocument.presentationml.notesSlide+xml"/>
  <Override PartName="/ppt/tags/tag179.xml" ContentType="application/vnd.openxmlformats-officedocument.presentationml.tags+xml"/>
  <Override PartName="/ppt/notesSlides/notesSlide56.xml" ContentType="application/vnd.openxmlformats-officedocument.presentationml.notesSlide+xml"/>
  <Override PartName="/ppt/tags/tag180.xml" ContentType="application/vnd.openxmlformats-officedocument.presentationml.tags+xml"/>
  <Override PartName="/ppt/notesSlides/notesSlide57.xml" ContentType="application/vnd.openxmlformats-officedocument.presentationml.notesSlide+xml"/>
  <Override PartName="/ppt/tags/tag181.xml" ContentType="application/vnd.openxmlformats-officedocument.presentationml.tags+xml"/>
  <Override PartName="/ppt/notesSlides/notesSlide58.xml" ContentType="application/vnd.openxmlformats-officedocument.presentationml.notesSlide+xml"/>
  <Override PartName="/ppt/tags/tag182.xml" ContentType="application/vnd.openxmlformats-officedocument.presentationml.tags+xml"/>
  <Override PartName="/ppt/notesSlides/notesSlide59.xml" ContentType="application/vnd.openxmlformats-officedocument.presentationml.notesSlide+xml"/>
  <Override PartName="/ppt/tags/tag183.xml" ContentType="application/vnd.openxmlformats-officedocument.presentationml.tags+xml"/>
  <Override PartName="/ppt/notesSlides/notesSlide60.xml" ContentType="application/vnd.openxmlformats-officedocument.presentationml.notesSlide+xml"/>
  <Override PartName="/ppt/tags/tag184.xml" ContentType="application/vnd.openxmlformats-officedocument.presentationml.tags+xml"/>
  <Override PartName="/ppt/notesSlides/notesSlide61.xml" ContentType="application/vnd.openxmlformats-officedocument.presentationml.notesSlide+xml"/>
  <Override PartName="/ppt/tags/tag185.xml" ContentType="application/vnd.openxmlformats-officedocument.presentationml.tags+xml"/>
  <Override PartName="/ppt/notesSlides/notesSlide62.xml" ContentType="application/vnd.openxmlformats-officedocument.presentationml.notesSlide+xml"/>
  <Override PartName="/ppt/tags/tag186.xml" ContentType="application/vnd.openxmlformats-officedocument.presentationml.tags+xml"/>
  <Override PartName="/ppt/notesSlides/notesSlide63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64.xml" ContentType="application/vnd.openxmlformats-officedocument.presentationml.notesSlide+xml"/>
  <Override PartName="/ppt/tags/tag189.xml" ContentType="application/vnd.openxmlformats-officedocument.presentationml.tags+xml"/>
  <Override PartName="/ppt/notesSlides/notesSlide65.xml" ContentType="application/vnd.openxmlformats-officedocument.presentationml.notesSlide+xml"/>
  <Override PartName="/ppt/tags/tag190.xml" ContentType="application/vnd.openxmlformats-officedocument.presentationml.tags+xml"/>
  <Override PartName="/ppt/notesSlides/notesSlide66.xml" ContentType="application/vnd.openxmlformats-officedocument.presentationml.notesSlide+xml"/>
  <Override PartName="/ppt/tags/tag191.xml" ContentType="application/vnd.openxmlformats-officedocument.presentationml.tags+xml"/>
  <Override PartName="/ppt/notesSlides/notesSlide67.xml" ContentType="application/vnd.openxmlformats-officedocument.presentationml.notesSlide+xml"/>
  <Override PartName="/ppt/tags/tag192.xml" ContentType="application/vnd.openxmlformats-officedocument.presentationml.tags+xml"/>
  <Override PartName="/ppt/notesSlides/notesSlide68.xml" ContentType="application/vnd.openxmlformats-officedocument.presentationml.notesSlide+xml"/>
  <Override PartName="/ppt/tags/tag193.xml" ContentType="application/vnd.openxmlformats-officedocument.presentationml.tags+xml"/>
  <Override PartName="/ppt/notesSlides/notesSlide69.xml" ContentType="application/vnd.openxmlformats-officedocument.presentationml.notesSlide+xml"/>
  <Override PartName="/ppt/tags/tag194.xml" ContentType="application/vnd.openxmlformats-officedocument.presentationml.tags+xml"/>
  <Override PartName="/ppt/notesSlides/notesSlide70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71.xml" ContentType="application/vnd.openxmlformats-officedocument.presentationml.notesSlide+xml"/>
  <Override PartName="/ppt/tags/tag197.xml" ContentType="application/vnd.openxmlformats-officedocument.presentationml.tag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198.xml" ContentType="application/vnd.openxmlformats-officedocument.presentationml.tags+xml"/>
  <Override PartName="/ppt/notesSlides/notesSlide74.xml" ContentType="application/vnd.openxmlformats-officedocument.presentationml.notesSlide+xml"/>
  <Override PartName="/ppt/tags/tag199.xml" ContentType="application/vnd.openxmlformats-officedocument.presentationml.tags+xml"/>
  <Override PartName="/ppt/notesSlides/notesSlide75.xml" ContentType="application/vnd.openxmlformats-officedocument.presentationml.notesSlide+xml"/>
  <Override PartName="/ppt/tags/tag200.xml" ContentType="application/vnd.openxmlformats-officedocument.presentationml.tags+xml"/>
  <Override PartName="/ppt/notesSlides/notesSlide76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2"/>
  </p:sldMasterIdLst>
  <p:notesMasterIdLst>
    <p:notesMasterId r:id="rId80"/>
  </p:notesMasterIdLst>
  <p:handoutMasterIdLst>
    <p:handoutMasterId r:id="rId81"/>
  </p:handoutMasterIdLst>
  <p:sldIdLst>
    <p:sldId id="593" r:id="rId3"/>
    <p:sldId id="598" r:id="rId4"/>
    <p:sldId id="479" r:id="rId5"/>
    <p:sldId id="726" r:id="rId6"/>
    <p:sldId id="728" r:id="rId7"/>
    <p:sldId id="673" r:id="rId8"/>
    <p:sldId id="730" r:id="rId9"/>
    <p:sldId id="731" r:id="rId10"/>
    <p:sldId id="735" r:id="rId11"/>
    <p:sldId id="737" r:id="rId12"/>
    <p:sldId id="944" r:id="rId13"/>
    <p:sldId id="970" r:id="rId14"/>
    <p:sldId id="952" r:id="rId15"/>
    <p:sldId id="953" r:id="rId16"/>
    <p:sldId id="954" r:id="rId17"/>
    <p:sldId id="655" r:id="rId18"/>
    <p:sldId id="738" r:id="rId19"/>
    <p:sldId id="739" r:id="rId20"/>
    <p:sldId id="951" r:id="rId21"/>
    <p:sldId id="962" r:id="rId22"/>
    <p:sldId id="741" r:id="rId23"/>
    <p:sldId id="740" r:id="rId24"/>
    <p:sldId id="963" r:id="rId25"/>
    <p:sldId id="945" r:id="rId26"/>
    <p:sldId id="965" r:id="rId27"/>
    <p:sldId id="964" r:id="rId28"/>
    <p:sldId id="656" r:id="rId29"/>
    <p:sldId id="910" r:id="rId30"/>
    <p:sldId id="966" r:id="rId31"/>
    <p:sldId id="967" r:id="rId32"/>
    <p:sldId id="742" r:id="rId33"/>
    <p:sldId id="911" r:id="rId34"/>
    <p:sldId id="948" r:id="rId35"/>
    <p:sldId id="709" r:id="rId36"/>
    <p:sldId id="912" r:id="rId37"/>
    <p:sldId id="916" r:id="rId38"/>
    <p:sldId id="968" r:id="rId39"/>
    <p:sldId id="918" r:id="rId40"/>
    <p:sldId id="919" r:id="rId41"/>
    <p:sldId id="920" r:id="rId42"/>
    <p:sldId id="921" r:id="rId43"/>
    <p:sldId id="971" r:id="rId44"/>
    <p:sldId id="969" r:id="rId45"/>
    <p:sldId id="743" r:id="rId46"/>
    <p:sldId id="923" r:id="rId47"/>
    <p:sldId id="924" r:id="rId48"/>
    <p:sldId id="925" r:id="rId49"/>
    <p:sldId id="942" r:id="rId50"/>
    <p:sldId id="926" r:id="rId51"/>
    <p:sldId id="927" r:id="rId52"/>
    <p:sldId id="929" r:id="rId53"/>
    <p:sldId id="928" r:id="rId54"/>
    <p:sldId id="930" r:id="rId55"/>
    <p:sldId id="955" r:id="rId56"/>
    <p:sldId id="931" r:id="rId57"/>
    <p:sldId id="956" r:id="rId58"/>
    <p:sldId id="957" r:id="rId59"/>
    <p:sldId id="972" r:id="rId60"/>
    <p:sldId id="973" r:id="rId61"/>
    <p:sldId id="974" r:id="rId62"/>
    <p:sldId id="975" r:id="rId63"/>
    <p:sldId id="976" r:id="rId64"/>
    <p:sldId id="977" r:id="rId65"/>
    <p:sldId id="745" r:id="rId66"/>
    <p:sldId id="932" r:id="rId67"/>
    <p:sldId id="978" r:id="rId68"/>
    <p:sldId id="979" r:id="rId69"/>
    <p:sldId id="980" r:id="rId70"/>
    <p:sldId id="981" r:id="rId71"/>
    <p:sldId id="933" r:id="rId72"/>
    <p:sldId id="746" r:id="rId73"/>
    <p:sldId id="934" r:id="rId74"/>
    <p:sldId id="909" r:id="rId75"/>
    <p:sldId id="935" r:id="rId76"/>
    <p:sldId id="937" r:id="rId77"/>
    <p:sldId id="936" r:id="rId78"/>
    <p:sldId id="654" r:id="rId79"/>
  </p:sldIdLst>
  <p:sldSz cx="9144000" cy="5143500" type="screen16x9"/>
  <p:notesSz cx="6858000" cy="9144000"/>
  <p:custDataLst>
    <p:tags r:id="rId82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3676" userDrawn="1">
          <p15:clr>
            <a:srgbClr val="A4A3A4"/>
          </p15:clr>
        </p15:guide>
        <p15:guide id="3" orient="horz" pos="1632" userDrawn="1">
          <p15:clr>
            <a:srgbClr val="A4A3A4"/>
          </p15:clr>
        </p15:guide>
        <p15:guide id="4" orient="horz" pos="937" userDrawn="1">
          <p15:clr>
            <a:srgbClr val="A4A3A4"/>
          </p15:clr>
        </p15:guide>
        <p15:guide id="5" orient="horz" pos="2842" userDrawn="1">
          <p15:clr>
            <a:srgbClr val="A4A3A4"/>
          </p15:clr>
        </p15:guide>
        <p15:guide id="6" pos="3112" userDrawn="1">
          <p15:clr>
            <a:srgbClr val="A4A3A4"/>
          </p15:clr>
        </p15:guide>
        <p15:guide id="7" pos="326" userDrawn="1">
          <p15:clr>
            <a:srgbClr val="A4A3A4"/>
          </p15:clr>
        </p15:guide>
        <p15:guide id="8" pos="54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88"/>
    <a:srgbClr val="4472C4"/>
    <a:srgbClr val="022B62"/>
    <a:srgbClr val="073191"/>
    <a:srgbClr val="020996"/>
    <a:srgbClr val="005998"/>
    <a:srgbClr val="0071FC"/>
    <a:srgbClr val="6C9CF2"/>
    <a:srgbClr val="071F88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5184" autoAdjust="0"/>
  </p:normalViewPr>
  <p:slideViewPr>
    <p:cSldViewPr snapToGrid="0" snapToObjects="1" showGuides="1">
      <p:cViewPr varScale="1">
        <p:scale>
          <a:sx n="146" d="100"/>
          <a:sy n="146" d="100"/>
        </p:scale>
        <p:origin x="84" y="220"/>
      </p:cViewPr>
      <p:guideLst>
        <p:guide orient="horz" pos="2192"/>
        <p:guide pos="3676"/>
        <p:guide orient="horz" pos="1632"/>
        <p:guide orient="horz" pos="937"/>
        <p:guide orient="horz" pos="2842"/>
        <p:guide pos="3112"/>
        <p:guide pos="326"/>
        <p:guide pos="5417"/>
      </p:guideLst>
    </p:cSldViewPr>
  </p:slideViewPr>
  <p:outlineViewPr>
    <p:cViewPr>
      <p:scale>
        <a:sx n="33" d="100"/>
        <a:sy n="33" d="100"/>
      </p:scale>
      <p:origin x="0" y="-1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9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7" Type="http://schemas.openxmlformats.org/officeDocument/2006/relationships/image" Target="../media/image132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wmf"/><Relationship Id="rId4" Type="http://schemas.openxmlformats.org/officeDocument/2006/relationships/image" Target="../media/image13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image" Target="../media/image164.wmf"/><Relationship Id="rId7" Type="http://schemas.openxmlformats.org/officeDocument/2006/relationships/image" Target="../media/image168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6" Type="http://schemas.openxmlformats.org/officeDocument/2006/relationships/image" Target="../media/image167.wmf"/><Relationship Id="rId11" Type="http://schemas.openxmlformats.org/officeDocument/2006/relationships/image" Target="../media/image172.wmf"/><Relationship Id="rId5" Type="http://schemas.openxmlformats.org/officeDocument/2006/relationships/image" Target="../media/image166.wmf"/><Relationship Id="rId10" Type="http://schemas.openxmlformats.org/officeDocument/2006/relationships/image" Target="../media/image171.wmf"/><Relationship Id="rId4" Type="http://schemas.openxmlformats.org/officeDocument/2006/relationships/image" Target="../media/image165.wmf"/><Relationship Id="rId9" Type="http://schemas.openxmlformats.org/officeDocument/2006/relationships/image" Target="../media/image17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3" Type="http://schemas.openxmlformats.org/officeDocument/2006/relationships/image" Target="../media/image175.wmf"/><Relationship Id="rId7" Type="http://schemas.openxmlformats.org/officeDocument/2006/relationships/image" Target="../media/image179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Relationship Id="rId6" Type="http://schemas.openxmlformats.org/officeDocument/2006/relationships/image" Target="../media/image178.wmf"/><Relationship Id="rId5" Type="http://schemas.openxmlformats.org/officeDocument/2006/relationships/image" Target="../media/image177.wmf"/><Relationship Id="rId10" Type="http://schemas.openxmlformats.org/officeDocument/2006/relationships/image" Target="../media/image182.emf"/><Relationship Id="rId4" Type="http://schemas.openxmlformats.org/officeDocument/2006/relationships/image" Target="../media/image176.wmf"/><Relationship Id="rId9" Type="http://schemas.openxmlformats.org/officeDocument/2006/relationships/image" Target="../media/image18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Relationship Id="rId5" Type="http://schemas.openxmlformats.org/officeDocument/2006/relationships/image" Target="../media/image85.wmf"/><Relationship Id="rId4" Type="http://schemas.openxmlformats.org/officeDocument/2006/relationships/image" Target="../media/image19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Relationship Id="rId6" Type="http://schemas.openxmlformats.org/officeDocument/2006/relationships/image" Target="../media/image85.wmf"/><Relationship Id="rId5" Type="http://schemas.openxmlformats.org/officeDocument/2006/relationships/image" Target="../media/image205.wmf"/><Relationship Id="rId4" Type="http://schemas.openxmlformats.org/officeDocument/2006/relationships/image" Target="../media/image20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7.wmf"/><Relationship Id="rId1" Type="http://schemas.openxmlformats.org/officeDocument/2006/relationships/image" Target="../media/image206.wmf"/><Relationship Id="rId6" Type="http://schemas.openxmlformats.org/officeDocument/2006/relationships/image" Target="../media/image211.wmf"/><Relationship Id="rId5" Type="http://schemas.openxmlformats.org/officeDocument/2006/relationships/image" Target="../media/image210.wmf"/><Relationship Id="rId4" Type="http://schemas.openxmlformats.org/officeDocument/2006/relationships/image" Target="../media/image20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85.wmf"/><Relationship Id="rId1" Type="http://schemas.openxmlformats.org/officeDocument/2006/relationships/image" Target="../media/image97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2024-12-22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2024-12-22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下面是一组求解非齐次线性方程组的例子。我们来详细看依稀。</a:t>
            </a:r>
            <a:r>
              <a:rPr lang="en-US" altLang="zh-CN" dirty="0"/>
              <a:t>B</a:t>
            </a:r>
            <a:r>
              <a:rPr lang="zh-CN" altLang="en-US" dirty="0"/>
              <a:t>为系数矩阵</a:t>
            </a:r>
            <a:r>
              <a:rPr lang="en-US" altLang="zh-CN" dirty="0"/>
              <a:t>|</a:t>
            </a:r>
            <a:r>
              <a:rPr lang="zh-CN" altLang="en-US" dirty="0"/>
              <a:t>常数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最后求出通解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在这题中主要有两个注意点，很多同学扣分原因子啊与没有给出解题过程，或者没有按照要求给出通解。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这是一道我们的课后习题，一些同学没有回答到得分点，我们可以一起看一下具体正确答案是怎么样的。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这里最重要的主要是需要从加法、乘法封闭性入手，证明其是否为向量空间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这里我们以（</a:t>
            </a:r>
            <a:r>
              <a:rPr lang="en-US" altLang="zh-CN" dirty="0"/>
              <a:t>1</a:t>
            </a:r>
            <a:r>
              <a:rPr lang="zh-CN" altLang="en-US" dirty="0"/>
              <a:t>）和（</a:t>
            </a:r>
            <a:r>
              <a:rPr lang="en-US" altLang="zh-CN" dirty="0"/>
              <a:t>2</a:t>
            </a:r>
            <a:r>
              <a:rPr lang="zh-CN" altLang="en-US" dirty="0"/>
              <a:t>）为例。</a:t>
            </a:r>
            <a:endParaRPr lang="en-US" altLang="zh-CN" dirty="0"/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分别计算系数矩阵与增广矩阵的秩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得到无解</a:t>
            </a:r>
            <a:r>
              <a:rPr lang="en-US" altLang="zh-CN" dirty="0"/>
              <a:t>/</a:t>
            </a:r>
            <a:r>
              <a:rPr lang="zh-CN" altLang="en-US" dirty="0"/>
              <a:t>唯一解</a:t>
            </a:r>
            <a:r>
              <a:rPr lang="en-US" altLang="zh-CN" dirty="0"/>
              <a:t>/</a:t>
            </a:r>
            <a:r>
              <a:rPr lang="zh-CN" altLang="en-US" dirty="0"/>
              <a:t>同解方程组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这里我们以（</a:t>
            </a:r>
            <a:r>
              <a:rPr lang="en-US" altLang="zh-CN" dirty="0"/>
              <a:t>1</a:t>
            </a:r>
            <a:r>
              <a:rPr lang="zh-CN" altLang="en-US" dirty="0"/>
              <a:t>）和（</a:t>
            </a:r>
            <a:r>
              <a:rPr lang="en-US" altLang="zh-CN" dirty="0"/>
              <a:t>2</a:t>
            </a:r>
            <a:r>
              <a:rPr lang="zh-CN" altLang="en-US" dirty="0"/>
              <a:t>）为例。</a:t>
            </a:r>
            <a:endParaRPr lang="en-US" altLang="zh-CN" dirty="0"/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分别计算系数矩阵与增广矩阵的秩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得到无解</a:t>
            </a:r>
            <a:r>
              <a:rPr lang="en-US" altLang="zh-CN" dirty="0"/>
              <a:t>/</a:t>
            </a:r>
            <a:r>
              <a:rPr lang="zh-CN" altLang="en-US" dirty="0"/>
              <a:t>唯一解</a:t>
            </a:r>
            <a:r>
              <a:rPr lang="en-US" altLang="zh-CN" dirty="0"/>
              <a:t>/</a:t>
            </a:r>
            <a:r>
              <a:rPr lang="zh-CN" altLang="en-US" dirty="0"/>
              <a:t>同解方程组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这里我们以（</a:t>
            </a:r>
            <a:r>
              <a:rPr lang="en-US" altLang="zh-CN" dirty="0"/>
              <a:t>1</a:t>
            </a:r>
            <a:r>
              <a:rPr lang="zh-CN" altLang="en-US" dirty="0"/>
              <a:t>）和（</a:t>
            </a:r>
            <a:r>
              <a:rPr lang="en-US" altLang="zh-CN" dirty="0"/>
              <a:t>2</a:t>
            </a:r>
            <a:r>
              <a:rPr lang="zh-CN" altLang="en-US" dirty="0"/>
              <a:t>）为例。</a:t>
            </a:r>
            <a:endParaRPr lang="en-US" altLang="zh-CN" dirty="0"/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分别计算系数矩阵与增广矩阵的秩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得到无解</a:t>
            </a:r>
            <a:r>
              <a:rPr lang="en-US" altLang="zh-CN" dirty="0"/>
              <a:t>/</a:t>
            </a:r>
            <a:r>
              <a:rPr lang="zh-CN" altLang="en-US" dirty="0"/>
              <a:t>唯一解</a:t>
            </a:r>
            <a:r>
              <a:rPr lang="en-US" altLang="zh-CN" dirty="0"/>
              <a:t>/</a:t>
            </a:r>
            <a:r>
              <a:rPr lang="zh-CN" altLang="en-US" dirty="0"/>
              <a:t>同解方程组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7F209-02D0-40C7-A3E7-C1F057488A3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这一类题的解题过程中，主要是讲向量组整合为矩阵计算其秩或者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Det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一些同学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算对了但是对线性相关、无关定义混淆。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这是一道我们的课后习题，一些同学没有回答到得分点，我们可以一起看一下具体正确答案是怎么样的。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这里最重要的主要是需要从加法、乘法封闭性入手，证明其是否为向量空间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齐次方程组</a:t>
            </a:r>
            <a:r>
              <a:rPr lang="en-US" altLang="zh-CN" dirty="0"/>
              <a:t>&amp;</a:t>
            </a:r>
            <a:r>
              <a:rPr lang="zh-CN" altLang="en-US" dirty="0"/>
              <a:t>非齐次方程组区别在于常数项</a:t>
            </a:r>
            <a:r>
              <a:rPr lang="en-US" altLang="zh-CN" dirty="0"/>
              <a:t>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齐次方程组：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常数项全部为零的线性方程组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针对齐次线性方程组，我们在求解其基础解系时可以分主要四个步骤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针对求解齐次线性方程组，我们详细看一下如何进行求解。首先写出其系数矩阵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r</a:t>
            </a:r>
            <a:r>
              <a:rPr lang="zh-CN" altLang="en-US" dirty="0"/>
              <a:t>。写出通解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那么对于非齐次方程组，我们的主要步骤分为三步。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第一步也是写出系数</a:t>
            </a:r>
            <a:r>
              <a:rPr lang="en-US" altLang="zh-CN" dirty="0"/>
              <a:t>+</a:t>
            </a:r>
            <a:r>
              <a:rPr lang="zh-CN" altLang="en-US" dirty="0"/>
              <a:t>常熟矩阵，同时做</a:t>
            </a:r>
            <a:r>
              <a:rPr lang="en-US" altLang="zh-CN" dirty="0" err="1"/>
              <a:t>i</a:t>
            </a:r>
            <a:r>
              <a:rPr lang="zh-CN" altLang="en-US" dirty="0"/>
              <a:t>初等变换计算解。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1302-C841-42EE-B38C-91B5DC51FB13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68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3.png"/><Relationship Id="rId11" Type="http://schemas.openxmlformats.org/officeDocument/2006/relationships/image" Target="../media/image36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71.xml"/><Relationship Id="rId7" Type="http://schemas.openxmlformats.org/officeDocument/2006/relationships/image" Target="../media/image38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40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41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80.xml"/><Relationship Id="rId7" Type="http://schemas.openxmlformats.org/officeDocument/2006/relationships/image" Target="../media/image4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45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88.xml"/><Relationship Id="rId7" Type="http://schemas.openxmlformats.org/officeDocument/2006/relationships/image" Target="../media/image46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91.xml"/><Relationship Id="rId7" Type="http://schemas.openxmlformats.org/officeDocument/2006/relationships/image" Target="../media/image49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94.xml"/><Relationship Id="rId7" Type="http://schemas.openxmlformats.org/officeDocument/2006/relationships/image" Target="../media/image51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tags" Target="../tags/tag31.xml"/><Relationship Id="rId39" Type="http://schemas.openxmlformats.org/officeDocument/2006/relationships/tags" Target="../tags/tag44.xml"/><Relationship Id="rId21" Type="http://schemas.openxmlformats.org/officeDocument/2006/relationships/tags" Target="../tags/tag26.xml"/><Relationship Id="rId34" Type="http://schemas.openxmlformats.org/officeDocument/2006/relationships/tags" Target="../tags/tag39.xml"/><Relationship Id="rId42" Type="http://schemas.openxmlformats.org/officeDocument/2006/relationships/notesSlide" Target="../notesSlides/notesSlide2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9" Type="http://schemas.openxmlformats.org/officeDocument/2006/relationships/tags" Target="../tags/tag34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tags" Target="../tags/tag29.xml"/><Relationship Id="rId32" Type="http://schemas.openxmlformats.org/officeDocument/2006/relationships/tags" Target="../tags/tag37.xml"/><Relationship Id="rId37" Type="http://schemas.openxmlformats.org/officeDocument/2006/relationships/tags" Target="../tags/tag42.xml"/><Relationship Id="rId40" Type="http://schemas.openxmlformats.org/officeDocument/2006/relationships/tags" Target="../tags/tag45.xml"/><Relationship Id="rId45" Type="http://schemas.openxmlformats.org/officeDocument/2006/relationships/image" Target="../media/image3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tags" Target="../tags/tag28.xml"/><Relationship Id="rId28" Type="http://schemas.openxmlformats.org/officeDocument/2006/relationships/tags" Target="../tags/tag33.xml"/><Relationship Id="rId36" Type="http://schemas.openxmlformats.org/officeDocument/2006/relationships/tags" Target="../tags/tag41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tags" Target="../tags/tag36.xml"/><Relationship Id="rId44" Type="http://schemas.openxmlformats.org/officeDocument/2006/relationships/image" Target="../media/image5.jpe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tags" Target="../tags/tag32.xml"/><Relationship Id="rId30" Type="http://schemas.openxmlformats.org/officeDocument/2006/relationships/tags" Target="../tags/tag35.xml"/><Relationship Id="rId35" Type="http://schemas.openxmlformats.org/officeDocument/2006/relationships/tags" Target="../tags/tag40.xml"/><Relationship Id="rId43" Type="http://schemas.openxmlformats.org/officeDocument/2006/relationships/image" Target="../media/image4.png"/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tags" Target="../tags/tag30.xml"/><Relationship Id="rId33" Type="http://schemas.openxmlformats.org/officeDocument/2006/relationships/tags" Target="../tags/tag38.xml"/><Relationship Id="rId38" Type="http://schemas.openxmlformats.org/officeDocument/2006/relationships/tags" Target="../tags/tag43.xml"/><Relationship Id="rId20" Type="http://schemas.openxmlformats.org/officeDocument/2006/relationships/tags" Target="../tags/tag25.xml"/><Relationship Id="rId4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54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106.xml"/><Relationship Id="rId7" Type="http://schemas.openxmlformats.org/officeDocument/2006/relationships/image" Target="../media/image55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09.xml"/><Relationship Id="rId7" Type="http://schemas.openxmlformats.org/officeDocument/2006/relationships/image" Target="../media/image57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15.xml"/><Relationship Id="rId7" Type="http://schemas.openxmlformats.org/officeDocument/2006/relationships/image" Target="../media/image60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6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image" Target="../media/image64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23.xml"/><Relationship Id="rId7" Type="http://schemas.openxmlformats.org/officeDocument/2006/relationships/image" Target="../media/image65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26.xml"/><Relationship Id="rId7" Type="http://schemas.openxmlformats.org/officeDocument/2006/relationships/image" Target="../media/image67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69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7" Type="http://schemas.openxmlformats.org/officeDocument/2006/relationships/image" Target="../media/image70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35.xml"/><Relationship Id="rId7" Type="http://schemas.openxmlformats.org/officeDocument/2006/relationships/image" Target="../media/image71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75.wmf"/><Relationship Id="rId3" Type="http://schemas.openxmlformats.org/officeDocument/2006/relationships/tags" Target="../tags/tag139.xml"/><Relationship Id="rId7" Type="http://schemas.openxmlformats.org/officeDocument/2006/relationships/image" Target="../media/image3.png"/><Relationship Id="rId12" Type="http://schemas.openxmlformats.org/officeDocument/2006/relationships/oleObject" Target="../embeddings/oleObject22.bin"/><Relationship Id="rId2" Type="http://schemas.openxmlformats.org/officeDocument/2006/relationships/tags" Target="../tags/tag138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35.xml"/><Relationship Id="rId11" Type="http://schemas.openxmlformats.org/officeDocument/2006/relationships/image" Target="../media/image74.wmf"/><Relationship Id="rId5" Type="http://schemas.openxmlformats.org/officeDocument/2006/relationships/slideLayout" Target="../slideLayouts/slideLayout4.xml"/><Relationship Id="rId10" Type="http://schemas.openxmlformats.org/officeDocument/2006/relationships/oleObject" Target="../embeddings/oleObject21.bin"/><Relationship Id="rId4" Type="http://schemas.openxmlformats.org/officeDocument/2006/relationships/tags" Target="../tags/tag140.xml"/><Relationship Id="rId9" Type="http://schemas.openxmlformats.org/officeDocument/2006/relationships/image" Target="../media/image7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43.xml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3.png"/><Relationship Id="rId11" Type="http://schemas.openxmlformats.org/officeDocument/2006/relationships/image" Target="../media/image80.png"/><Relationship Id="rId5" Type="http://schemas.openxmlformats.org/officeDocument/2006/relationships/notesSlide" Target="../notesSlides/notesSlide36.xml"/><Relationship Id="rId10" Type="http://schemas.openxmlformats.org/officeDocument/2006/relationships/image" Target="../media/image7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146.xml"/><Relationship Id="rId7" Type="http://schemas.openxmlformats.org/officeDocument/2006/relationships/image" Target="../media/image82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89.wmf"/><Relationship Id="rId3" Type="http://schemas.openxmlformats.org/officeDocument/2006/relationships/tags" Target="../tags/tag148.xml"/><Relationship Id="rId7" Type="http://schemas.openxmlformats.org/officeDocument/2006/relationships/image" Target="../media/image3.png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28.bin"/><Relationship Id="rId2" Type="http://schemas.openxmlformats.org/officeDocument/2006/relationships/tags" Target="../tags/tag147.xml"/><Relationship Id="rId16" Type="http://schemas.openxmlformats.org/officeDocument/2006/relationships/image" Target="../media/image88.wmf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38.xml"/><Relationship Id="rId11" Type="http://schemas.openxmlformats.org/officeDocument/2006/relationships/oleObject" Target="../embeddings/oleObject25.bin"/><Relationship Id="rId5" Type="http://schemas.openxmlformats.org/officeDocument/2006/relationships/slideLayout" Target="../slideLayouts/slideLayout4.xml"/><Relationship Id="rId15" Type="http://schemas.openxmlformats.org/officeDocument/2006/relationships/oleObject" Target="../embeddings/oleObject27.bin"/><Relationship Id="rId10" Type="http://schemas.openxmlformats.org/officeDocument/2006/relationships/oleObject" Target="../embeddings/oleObject24.bin"/><Relationship Id="rId4" Type="http://schemas.openxmlformats.org/officeDocument/2006/relationships/tags" Target="../tags/tag149.xml"/><Relationship Id="rId9" Type="http://schemas.openxmlformats.org/officeDocument/2006/relationships/image" Target="../media/image85.wmf"/><Relationship Id="rId14" Type="http://schemas.openxmlformats.org/officeDocument/2006/relationships/image" Target="../media/image8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92.wmf"/><Relationship Id="rId18" Type="http://schemas.openxmlformats.org/officeDocument/2006/relationships/oleObject" Target="../embeddings/oleObject34.bin"/><Relationship Id="rId3" Type="http://schemas.openxmlformats.org/officeDocument/2006/relationships/tags" Target="../tags/tag151.xml"/><Relationship Id="rId21" Type="http://schemas.openxmlformats.org/officeDocument/2006/relationships/image" Target="../media/image96.wmf"/><Relationship Id="rId7" Type="http://schemas.openxmlformats.org/officeDocument/2006/relationships/image" Target="../media/image3.png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94.wmf"/><Relationship Id="rId2" Type="http://schemas.openxmlformats.org/officeDocument/2006/relationships/tags" Target="../tags/tag150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39.xml"/><Relationship Id="rId11" Type="http://schemas.openxmlformats.org/officeDocument/2006/relationships/image" Target="../media/image91.wmf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93.wmf"/><Relationship Id="rId10" Type="http://schemas.openxmlformats.org/officeDocument/2006/relationships/oleObject" Target="../embeddings/oleObject30.bin"/><Relationship Id="rId19" Type="http://schemas.openxmlformats.org/officeDocument/2006/relationships/image" Target="../media/image95.wmf"/><Relationship Id="rId4" Type="http://schemas.openxmlformats.org/officeDocument/2006/relationships/tags" Target="../tags/tag152.xml"/><Relationship Id="rId9" Type="http://schemas.openxmlformats.org/officeDocument/2006/relationships/image" Target="../media/image90.wmf"/><Relationship Id="rId14" Type="http://schemas.openxmlformats.org/officeDocument/2006/relationships/oleObject" Target="../embeddings/oleObject3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0.xml"/><Relationship Id="rId7" Type="http://schemas.openxmlformats.org/officeDocument/2006/relationships/image" Target="../media/image8.GIF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98.wmf"/><Relationship Id="rId18" Type="http://schemas.openxmlformats.org/officeDocument/2006/relationships/image" Target="../media/image101.png"/><Relationship Id="rId3" Type="http://schemas.openxmlformats.org/officeDocument/2006/relationships/tags" Target="../tags/tag154.xml"/><Relationship Id="rId7" Type="http://schemas.openxmlformats.org/officeDocument/2006/relationships/image" Target="../media/image3.png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100.wmf"/><Relationship Id="rId2" Type="http://schemas.openxmlformats.org/officeDocument/2006/relationships/tags" Target="../tags/tag153.xml"/><Relationship Id="rId16" Type="http://schemas.openxmlformats.org/officeDocument/2006/relationships/oleObject" Target="../embeddings/oleObject40.bin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40.xml"/><Relationship Id="rId11" Type="http://schemas.openxmlformats.org/officeDocument/2006/relationships/image" Target="../media/image85.wmf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99.wmf"/><Relationship Id="rId10" Type="http://schemas.openxmlformats.org/officeDocument/2006/relationships/oleObject" Target="../embeddings/oleObject37.bin"/><Relationship Id="rId19" Type="http://schemas.openxmlformats.org/officeDocument/2006/relationships/image" Target="../media/image101.emf"/><Relationship Id="rId4" Type="http://schemas.openxmlformats.org/officeDocument/2006/relationships/tags" Target="../tags/tag155.xml"/><Relationship Id="rId9" Type="http://schemas.openxmlformats.org/officeDocument/2006/relationships/image" Target="../media/image97.wmf"/><Relationship Id="rId14" Type="http://schemas.openxmlformats.org/officeDocument/2006/relationships/oleObject" Target="../embeddings/oleObject39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oleObject" Target="../embeddings/oleObject43.bin"/><Relationship Id="rId3" Type="http://schemas.openxmlformats.org/officeDocument/2006/relationships/tags" Target="../tags/tag157.xml"/><Relationship Id="rId7" Type="http://schemas.openxmlformats.org/officeDocument/2006/relationships/image" Target="../media/image3.png"/><Relationship Id="rId12" Type="http://schemas.openxmlformats.org/officeDocument/2006/relationships/image" Target="../media/image103.wmf"/><Relationship Id="rId2" Type="http://schemas.openxmlformats.org/officeDocument/2006/relationships/tags" Target="../tags/tag156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41.xml"/><Relationship Id="rId11" Type="http://schemas.openxmlformats.org/officeDocument/2006/relationships/oleObject" Target="../embeddings/oleObject42.bin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107.png"/><Relationship Id="rId10" Type="http://schemas.openxmlformats.org/officeDocument/2006/relationships/image" Target="../media/image104.png"/><Relationship Id="rId4" Type="http://schemas.openxmlformats.org/officeDocument/2006/relationships/tags" Target="../tags/tag158.xml"/><Relationship Id="rId9" Type="http://schemas.openxmlformats.org/officeDocument/2006/relationships/image" Target="../media/image102.wmf"/><Relationship Id="rId14" Type="http://schemas.openxmlformats.org/officeDocument/2006/relationships/image" Target="../media/image10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61.xml"/><Relationship Id="rId7" Type="http://schemas.openxmlformats.org/officeDocument/2006/relationships/image" Target="../media/image10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64.xml"/><Relationship Id="rId7" Type="http://schemas.openxmlformats.org/officeDocument/2006/relationships/image" Target="../media/image108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0.wmf"/><Relationship Id="rId2" Type="http://schemas.openxmlformats.org/officeDocument/2006/relationships/tags" Target="../tags/tag16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113.png"/><Relationship Id="rId5" Type="http://schemas.openxmlformats.org/officeDocument/2006/relationships/image" Target="../media/image3.png"/><Relationship Id="rId10" Type="http://schemas.openxmlformats.org/officeDocument/2006/relationships/image" Target="../media/image112.png"/><Relationship Id="rId4" Type="http://schemas.openxmlformats.org/officeDocument/2006/relationships/notesSlide" Target="../notesSlides/notesSlide45.xml"/><Relationship Id="rId9" Type="http://schemas.openxmlformats.org/officeDocument/2006/relationships/image" Target="../media/image11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117.w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4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120.png"/><Relationship Id="rId2" Type="http://schemas.openxmlformats.org/officeDocument/2006/relationships/tags" Target="../tags/tag168.xml"/><Relationship Id="rId16" Type="http://schemas.openxmlformats.org/officeDocument/2006/relationships/image" Target="../media/image119.pn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116.wmf"/><Relationship Id="rId5" Type="http://schemas.openxmlformats.org/officeDocument/2006/relationships/image" Target="../media/image3.png"/><Relationship Id="rId15" Type="http://schemas.openxmlformats.org/officeDocument/2006/relationships/image" Target="../media/image118.wmf"/><Relationship Id="rId10" Type="http://schemas.openxmlformats.org/officeDocument/2006/relationships/oleObject" Target="../embeddings/oleObject48.bin"/><Relationship Id="rId4" Type="http://schemas.openxmlformats.org/officeDocument/2006/relationships/notesSlide" Target="../notesSlides/notesSlide46.xml"/><Relationship Id="rId9" Type="http://schemas.openxmlformats.org/officeDocument/2006/relationships/image" Target="../media/image115.wmf"/><Relationship Id="rId14" Type="http://schemas.openxmlformats.org/officeDocument/2006/relationships/oleObject" Target="../embeddings/oleObject50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124.w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54.bin"/><Relationship Id="rId2" Type="http://schemas.openxmlformats.org/officeDocument/2006/relationships/tags" Target="../tags/tag16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123.wmf"/><Relationship Id="rId5" Type="http://schemas.openxmlformats.org/officeDocument/2006/relationships/image" Target="../media/image3.png"/><Relationship Id="rId15" Type="http://schemas.openxmlformats.org/officeDocument/2006/relationships/image" Target="../media/image125.wmf"/><Relationship Id="rId10" Type="http://schemas.openxmlformats.org/officeDocument/2006/relationships/oleObject" Target="../embeddings/oleObject53.bin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122.wmf"/><Relationship Id="rId14" Type="http://schemas.openxmlformats.org/officeDocument/2006/relationships/oleObject" Target="../embeddings/oleObject55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129.wmf"/><Relationship Id="rId18" Type="http://schemas.openxmlformats.org/officeDocument/2006/relationships/oleObject" Target="../embeddings/oleObject62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6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131.wmf"/><Relationship Id="rId2" Type="http://schemas.openxmlformats.org/officeDocument/2006/relationships/tags" Target="../tags/tag170.xml"/><Relationship Id="rId16" Type="http://schemas.openxmlformats.org/officeDocument/2006/relationships/oleObject" Target="../embeddings/oleObject61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128.wmf"/><Relationship Id="rId5" Type="http://schemas.openxmlformats.org/officeDocument/2006/relationships/image" Target="../media/image3.png"/><Relationship Id="rId15" Type="http://schemas.openxmlformats.org/officeDocument/2006/relationships/image" Target="../media/image130.wmf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132.wmf"/><Relationship Id="rId4" Type="http://schemas.openxmlformats.org/officeDocument/2006/relationships/notesSlide" Target="../notesSlides/notesSlide48.xml"/><Relationship Id="rId9" Type="http://schemas.openxmlformats.org/officeDocument/2006/relationships/image" Target="../media/image127.wmf"/><Relationship Id="rId14" Type="http://schemas.openxmlformats.org/officeDocument/2006/relationships/oleObject" Target="../embeddings/oleObject6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135.e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8.png"/><Relationship Id="rId12" Type="http://schemas.openxmlformats.org/officeDocument/2006/relationships/oleObject" Target="../embeddings/oleObject65.bin"/><Relationship Id="rId2" Type="http://schemas.openxmlformats.org/officeDocument/2006/relationships/tags" Target="../tags/tag171.xml"/><Relationship Id="rId16" Type="http://schemas.openxmlformats.org/officeDocument/2006/relationships/image" Target="../media/image139.png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7.png"/><Relationship Id="rId11" Type="http://schemas.openxmlformats.org/officeDocument/2006/relationships/image" Target="../media/image134.emf"/><Relationship Id="rId5" Type="http://schemas.openxmlformats.org/officeDocument/2006/relationships/image" Target="../media/image3.png"/><Relationship Id="rId15" Type="http://schemas.openxmlformats.org/officeDocument/2006/relationships/image" Target="../media/image136.emf"/><Relationship Id="rId10" Type="http://schemas.openxmlformats.org/officeDocument/2006/relationships/oleObject" Target="../embeddings/oleObject64.bin"/><Relationship Id="rId4" Type="http://schemas.openxmlformats.org/officeDocument/2006/relationships/notesSlide" Target="../notesSlides/notesSlide49.xml"/><Relationship Id="rId9" Type="http://schemas.openxmlformats.org/officeDocument/2006/relationships/image" Target="../media/image133.wmf"/><Relationship Id="rId14" Type="http://schemas.openxmlformats.org/officeDocument/2006/relationships/oleObject" Target="../embeddings/oleObject6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52.xml"/><Relationship Id="rId7" Type="http://schemas.openxmlformats.org/officeDocument/2006/relationships/image" Target="../media/image3.png"/><Relationship Id="rId2" Type="http://schemas.openxmlformats.org/officeDocument/2006/relationships/tags" Target="../tags/tag51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3.xml"/><Relationship Id="rId9" Type="http://schemas.openxmlformats.org/officeDocument/2006/relationships/image" Target="../media/image11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5.xml"/><Relationship Id="rId6" Type="http://schemas.openxmlformats.org/officeDocument/2006/relationships/image" Target="../media/image143.png"/><Relationship Id="rId5" Type="http://schemas.openxmlformats.org/officeDocument/2006/relationships/image" Target="../media/image149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8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56.w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3.wmf"/><Relationship Id="rId12" Type="http://schemas.openxmlformats.org/officeDocument/2006/relationships/oleObject" Target="../embeddings/oleObject70.bin"/><Relationship Id="rId2" Type="http://schemas.openxmlformats.org/officeDocument/2006/relationships/tags" Target="../tags/tag17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155.wmf"/><Relationship Id="rId5" Type="http://schemas.openxmlformats.org/officeDocument/2006/relationships/image" Target="../media/image3.png"/><Relationship Id="rId15" Type="http://schemas.openxmlformats.org/officeDocument/2006/relationships/image" Target="../media/image157.wmf"/><Relationship Id="rId10" Type="http://schemas.openxmlformats.org/officeDocument/2006/relationships/oleObject" Target="../embeddings/oleObject69.bin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154.wmf"/><Relationship Id="rId14" Type="http://schemas.openxmlformats.org/officeDocument/2006/relationships/oleObject" Target="../embeddings/oleObject7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0.xml"/><Relationship Id="rId5" Type="http://schemas.openxmlformats.org/officeDocument/2006/relationships/image" Target="../media/image158.wmf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9.wmf"/><Relationship Id="rId12" Type="http://schemas.openxmlformats.org/officeDocument/2006/relationships/image" Target="../media/image161.wmf"/><Relationship Id="rId2" Type="http://schemas.openxmlformats.org/officeDocument/2006/relationships/tags" Target="../tags/tag18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2.bin"/><Relationship Id="rId11" Type="http://schemas.openxmlformats.org/officeDocument/2006/relationships/oleObject" Target="../embeddings/oleObject74.bin"/><Relationship Id="rId5" Type="http://schemas.openxmlformats.org/officeDocument/2006/relationships/image" Target="../media/image3.png"/><Relationship Id="rId10" Type="http://schemas.openxmlformats.org/officeDocument/2006/relationships/image" Target="../media/image163.png"/><Relationship Id="rId4" Type="http://schemas.openxmlformats.org/officeDocument/2006/relationships/notesSlide" Target="../notesSlides/notesSlide58.xml"/><Relationship Id="rId9" Type="http://schemas.openxmlformats.org/officeDocument/2006/relationships/image" Target="../media/image160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65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169.wmf"/><Relationship Id="rId7" Type="http://schemas.openxmlformats.org/officeDocument/2006/relationships/image" Target="../media/image16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67.wmf"/><Relationship Id="rId25" Type="http://schemas.openxmlformats.org/officeDocument/2006/relationships/image" Target="../media/image171.wmf"/><Relationship Id="rId2" Type="http://schemas.openxmlformats.org/officeDocument/2006/relationships/tags" Target="../tags/tag18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64.wmf"/><Relationship Id="rId24" Type="http://schemas.openxmlformats.org/officeDocument/2006/relationships/oleObject" Target="../embeddings/oleObject84.bin"/><Relationship Id="rId5" Type="http://schemas.openxmlformats.org/officeDocument/2006/relationships/image" Target="../media/image3.png"/><Relationship Id="rId15" Type="http://schemas.openxmlformats.org/officeDocument/2006/relationships/image" Target="../media/image166.wmf"/><Relationship Id="rId23" Type="http://schemas.openxmlformats.org/officeDocument/2006/relationships/image" Target="../media/image170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168.wmf"/><Relationship Id="rId4" Type="http://schemas.openxmlformats.org/officeDocument/2006/relationships/notesSlide" Target="../notesSlides/notesSlide59.xml"/><Relationship Id="rId9" Type="http://schemas.openxmlformats.org/officeDocument/2006/relationships/image" Target="../media/image163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17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55.xml"/><Relationship Id="rId7" Type="http://schemas.openxmlformats.org/officeDocument/2006/relationships/image" Target="../media/image3.png"/><Relationship Id="rId2" Type="http://schemas.openxmlformats.org/officeDocument/2006/relationships/tags" Target="../tags/tag54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13.wmf"/><Relationship Id="rId5" Type="http://schemas.openxmlformats.org/officeDocument/2006/relationships/slideLayout" Target="../slideLayouts/slideLayout7.xml"/><Relationship Id="rId10" Type="http://schemas.openxmlformats.org/officeDocument/2006/relationships/oleObject" Target="../embeddings/oleObject3.bin"/><Relationship Id="rId4" Type="http://schemas.openxmlformats.org/officeDocument/2006/relationships/tags" Target="../tags/tag56.xml"/><Relationship Id="rId9" Type="http://schemas.openxmlformats.org/officeDocument/2006/relationships/image" Target="../media/image12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176.wmf"/><Relationship Id="rId18" Type="http://schemas.openxmlformats.org/officeDocument/2006/relationships/oleObject" Target="../embeddings/oleObject92.bin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180.emf"/><Relationship Id="rId7" Type="http://schemas.openxmlformats.org/officeDocument/2006/relationships/image" Target="../media/image173.wmf"/><Relationship Id="rId12" Type="http://schemas.openxmlformats.org/officeDocument/2006/relationships/oleObject" Target="../embeddings/oleObject89.bin"/><Relationship Id="rId17" Type="http://schemas.openxmlformats.org/officeDocument/2006/relationships/image" Target="../media/image178.wmf"/><Relationship Id="rId25" Type="http://schemas.openxmlformats.org/officeDocument/2006/relationships/image" Target="../media/image182.emf"/><Relationship Id="rId2" Type="http://schemas.openxmlformats.org/officeDocument/2006/relationships/tags" Target="../tags/tag183.xml"/><Relationship Id="rId16" Type="http://schemas.openxmlformats.org/officeDocument/2006/relationships/oleObject" Target="../embeddings/oleObject91.bin"/><Relationship Id="rId20" Type="http://schemas.openxmlformats.org/officeDocument/2006/relationships/oleObject" Target="../embeddings/oleObject93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175.wmf"/><Relationship Id="rId24" Type="http://schemas.openxmlformats.org/officeDocument/2006/relationships/oleObject" Target="../embeddings/oleObject95.bin"/><Relationship Id="rId5" Type="http://schemas.openxmlformats.org/officeDocument/2006/relationships/image" Target="../media/image3.png"/><Relationship Id="rId15" Type="http://schemas.openxmlformats.org/officeDocument/2006/relationships/image" Target="../media/image177.wmf"/><Relationship Id="rId23" Type="http://schemas.openxmlformats.org/officeDocument/2006/relationships/image" Target="../media/image181.emf"/><Relationship Id="rId10" Type="http://schemas.openxmlformats.org/officeDocument/2006/relationships/oleObject" Target="../embeddings/oleObject88.bin"/><Relationship Id="rId19" Type="http://schemas.openxmlformats.org/officeDocument/2006/relationships/image" Target="../media/image179.wmf"/><Relationship Id="rId4" Type="http://schemas.openxmlformats.org/officeDocument/2006/relationships/notesSlide" Target="../notesSlides/notesSlide60.xml"/><Relationship Id="rId9" Type="http://schemas.openxmlformats.org/officeDocument/2006/relationships/image" Target="../media/image174.wmf"/><Relationship Id="rId14" Type="http://schemas.openxmlformats.org/officeDocument/2006/relationships/oleObject" Target="../embeddings/oleObject90.bin"/><Relationship Id="rId22" Type="http://schemas.openxmlformats.org/officeDocument/2006/relationships/oleObject" Target="../embeddings/oleObject9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3.wmf"/><Relationship Id="rId2" Type="http://schemas.openxmlformats.org/officeDocument/2006/relationships/tags" Target="../tags/tag18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85.wmf"/><Relationship Id="rId5" Type="http://schemas.openxmlformats.org/officeDocument/2006/relationships/image" Target="../media/image3.png"/><Relationship Id="rId10" Type="http://schemas.openxmlformats.org/officeDocument/2006/relationships/oleObject" Target="../embeddings/oleObject98.bin"/><Relationship Id="rId4" Type="http://schemas.openxmlformats.org/officeDocument/2006/relationships/notesSlide" Target="../notesSlides/notesSlide61.xml"/><Relationship Id="rId9" Type="http://schemas.openxmlformats.org/officeDocument/2006/relationships/image" Target="../media/image18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8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5.xml"/><Relationship Id="rId6" Type="http://schemas.openxmlformats.org/officeDocument/2006/relationships/image" Target="../media/image187.jpeg"/><Relationship Id="rId5" Type="http://schemas.openxmlformats.org/officeDocument/2006/relationships/image" Target="../media/image186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9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9.xml"/><Relationship Id="rId6" Type="http://schemas.openxmlformats.org/officeDocument/2006/relationships/image" Target="../media/image193.png"/><Relationship Id="rId5" Type="http://schemas.openxmlformats.org/officeDocument/2006/relationships/image" Target="../media/image196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13" Type="http://schemas.openxmlformats.org/officeDocument/2006/relationships/image" Target="../media/image198.w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5.wmf"/><Relationship Id="rId12" Type="http://schemas.openxmlformats.org/officeDocument/2006/relationships/oleObject" Target="../embeddings/oleObject102.bin"/><Relationship Id="rId2" Type="http://schemas.openxmlformats.org/officeDocument/2006/relationships/tags" Target="../tags/tag190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197.wmf"/><Relationship Id="rId5" Type="http://schemas.openxmlformats.org/officeDocument/2006/relationships/image" Target="../media/image3.png"/><Relationship Id="rId15" Type="http://schemas.openxmlformats.org/officeDocument/2006/relationships/image" Target="../media/image85.wmf"/><Relationship Id="rId10" Type="http://schemas.openxmlformats.org/officeDocument/2006/relationships/oleObject" Target="../embeddings/oleObject101.bin"/><Relationship Id="rId4" Type="http://schemas.openxmlformats.org/officeDocument/2006/relationships/notesSlide" Target="../notesSlides/notesSlide66.xml"/><Relationship Id="rId9" Type="http://schemas.openxmlformats.org/officeDocument/2006/relationships/image" Target="../media/image196.wmf"/><Relationship Id="rId14" Type="http://schemas.openxmlformats.org/officeDocument/2006/relationships/oleObject" Target="../embeddings/oleObject103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204.wmf"/><Relationship Id="rId18" Type="http://schemas.openxmlformats.org/officeDocument/2006/relationships/oleObject" Target="../embeddings/oleObject110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1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85.wmf"/><Relationship Id="rId2" Type="http://schemas.openxmlformats.org/officeDocument/2006/relationships/tags" Target="../tags/tag192.xml"/><Relationship Id="rId16" Type="http://schemas.openxmlformats.org/officeDocument/2006/relationships/oleObject" Target="../embeddings/oleObject109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203.wmf"/><Relationship Id="rId5" Type="http://schemas.openxmlformats.org/officeDocument/2006/relationships/image" Target="../media/image3.png"/><Relationship Id="rId15" Type="http://schemas.openxmlformats.org/officeDocument/2006/relationships/image" Target="../media/image205.wmf"/><Relationship Id="rId10" Type="http://schemas.openxmlformats.org/officeDocument/2006/relationships/oleObject" Target="../embeddings/oleObject106.bin"/><Relationship Id="rId4" Type="http://schemas.openxmlformats.org/officeDocument/2006/relationships/notesSlide" Target="../notesSlides/notesSlide68.xml"/><Relationship Id="rId9" Type="http://schemas.openxmlformats.org/officeDocument/2006/relationships/image" Target="../media/image202.wmf"/><Relationship Id="rId14" Type="http://schemas.openxmlformats.org/officeDocument/2006/relationships/oleObject" Target="../embeddings/oleObject108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image" Target="../media/image209.w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6.wmf"/><Relationship Id="rId12" Type="http://schemas.openxmlformats.org/officeDocument/2006/relationships/oleObject" Target="../embeddings/oleObject114.bin"/><Relationship Id="rId17" Type="http://schemas.openxmlformats.org/officeDocument/2006/relationships/image" Target="../media/image211.wmf"/><Relationship Id="rId2" Type="http://schemas.openxmlformats.org/officeDocument/2006/relationships/tags" Target="../tags/tag193.xml"/><Relationship Id="rId16" Type="http://schemas.openxmlformats.org/officeDocument/2006/relationships/oleObject" Target="../embeddings/oleObject116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208.wmf"/><Relationship Id="rId5" Type="http://schemas.openxmlformats.org/officeDocument/2006/relationships/image" Target="../media/image3.png"/><Relationship Id="rId15" Type="http://schemas.openxmlformats.org/officeDocument/2006/relationships/image" Target="../media/image210.wmf"/><Relationship Id="rId10" Type="http://schemas.openxmlformats.org/officeDocument/2006/relationships/oleObject" Target="../embeddings/oleObject113.bin"/><Relationship Id="rId4" Type="http://schemas.openxmlformats.org/officeDocument/2006/relationships/notesSlide" Target="../notesSlides/notesSlide69.xml"/><Relationship Id="rId9" Type="http://schemas.openxmlformats.org/officeDocument/2006/relationships/image" Target="../media/image207.wmf"/><Relationship Id="rId14" Type="http://schemas.openxmlformats.org/officeDocument/2006/relationships/oleObject" Target="../embeddings/oleObject11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6.wmf"/><Relationship Id="rId18" Type="http://schemas.openxmlformats.org/officeDocument/2006/relationships/oleObject" Target="../embeddings/oleObject9.bin"/><Relationship Id="rId3" Type="http://schemas.openxmlformats.org/officeDocument/2006/relationships/tags" Target="../tags/tag58.xml"/><Relationship Id="rId21" Type="http://schemas.openxmlformats.org/officeDocument/2006/relationships/image" Target="../media/image20.wmf"/><Relationship Id="rId7" Type="http://schemas.openxmlformats.org/officeDocument/2006/relationships/image" Target="../media/image3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8.wmf"/><Relationship Id="rId2" Type="http://schemas.openxmlformats.org/officeDocument/2006/relationships/tags" Target="../tags/tag5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15.wmf"/><Relationship Id="rId24" Type="http://schemas.openxmlformats.org/officeDocument/2006/relationships/image" Target="../media/image22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7.wmf"/><Relationship Id="rId23" Type="http://schemas.openxmlformats.org/officeDocument/2006/relationships/image" Target="../media/image21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9.wmf"/><Relationship Id="rId4" Type="http://schemas.openxmlformats.org/officeDocument/2006/relationships/tags" Target="../tags/tag59.xml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2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4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2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2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8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2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9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0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jpeg"/><Relationship Id="rId3" Type="http://schemas.openxmlformats.org/officeDocument/2006/relationships/tags" Target="../tags/tag203.xml"/><Relationship Id="rId7" Type="http://schemas.openxmlformats.org/officeDocument/2006/relationships/notesSlide" Target="../notesSlides/notesSlide77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5.wmf"/><Relationship Id="rId18" Type="http://schemas.openxmlformats.org/officeDocument/2006/relationships/oleObject" Target="../embeddings/oleObject17.bin"/><Relationship Id="rId3" Type="http://schemas.openxmlformats.org/officeDocument/2006/relationships/tags" Target="../tags/tag61.xml"/><Relationship Id="rId21" Type="http://schemas.openxmlformats.org/officeDocument/2006/relationships/image" Target="../media/image29.wmf"/><Relationship Id="rId7" Type="http://schemas.openxmlformats.org/officeDocument/2006/relationships/image" Target="../media/image3.png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27.wmf"/><Relationship Id="rId2" Type="http://schemas.openxmlformats.org/officeDocument/2006/relationships/tags" Target="../tags/tag60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4.wm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6.wmf"/><Relationship Id="rId23" Type="http://schemas.openxmlformats.org/officeDocument/2006/relationships/image" Target="../media/image30.wmf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28.wmf"/><Relationship Id="rId4" Type="http://schemas.openxmlformats.org/officeDocument/2006/relationships/tags" Target="../tags/tag62.xml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15.bin"/><Relationship Id="rId22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3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E:\常用信件\PPT模板\2023厦大ppt大赛素材-标志性事物\标志性建筑6.jpg标志性建筑6"/>
          <p:cNvPicPr>
            <a:picLocks noChangeAspect="1"/>
          </p:cNvPicPr>
          <p:nvPr/>
        </p:nvPicPr>
        <p:blipFill>
          <a:blip r:embed="rId7"/>
          <a:srcRect l="16011"/>
          <a:stretch>
            <a:fillRect/>
          </a:stretch>
        </p:blipFill>
        <p:spPr>
          <a:xfrm>
            <a:off x="0" y="-18415"/>
            <a:ext cx="6497320" cy="515747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-15240" y="-18415"/>
            <a:ext cx="9166225" cy="5157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35" h="8122">
                <a:moveTo>
                  <a:pt x="878" y="5518"/>
                </a:moveTo>
                <a:cubicBezTo>
                  <a:pt x="586" y="5518"/>
                  <a:pt x="349" y="5751"/>
                  <a:pt x="349" y="6038"/>
                </a:cubicBezTo>
                <a:cubicBezTo>
                  <a:pt x="349" y="6325"/>
                  <a:pt x="586" y="6558"/>
                  <a:pt x="878" y="6558"/>
                </a:cubicBezTo>
                <a:cubicBezTo>
                  <a:pt x="1169" y="6558"/>
                  <a:pt x="1406" y="6325"/>
                  <a:pt x="1406" y="6038"/>
                </a:cubicBezTo>
                <a:cubicBezTo>
                  <a:pt x="1406" y="5751"/>
                  <a:pt x="1169" y="5518"/>
                  <a:pt x="878" y="5518"/>
                </a:cubicBezTo>
                <a:close/>
                <a:moveTo>
                  <a:pt x="5350" y="1866"/>
                </a:moveTo>
                <a:cubicBezTo>
                  <a:pt x="5019" y="1866"/>
                  <a:pt x="4751" y="2134"/>
                  <a:pt x="4751" y="2465"/>
                </a:cubicBezTo>
                <a:lnTo>
                  <a:pt x="4751" y="6896"/>
                </a:lnTo>
                <a:cubicBezTo>
                  <a:pt x="4751" y="7227"/>
                  <a:pt x="5019" y="7495"/>
                  <a:pt x="5350" y="7495"/>
                </a:cubicBezTo>
                <a:lnTo>
                  <a:pt x="5362" y="7495"/>
                </a:lnTo>
                <a:cubicBezTo>
                  <a:pt x="5693" y="7495"/>
                  <a:pt x="5961" y="7227"/>
                  <a:pt x="5961" y="6896"/>
                </a:cubicBezTo>
                <a:lnTo>
                  <a:pt x="5961" y="2465"/>
                </a:lnTo>
                <a:cubicBezTo>
                  <a:pt x="5961" y="2134"/>
                  <a:pt x="5693" y="1866"/>
                  <a:pt x="5362" y="1866"/>
                </a:cubicBezTo>
                <a:lnTo>
                  <a:pt x="5350" y="1866"/>
                </a:lnTo>
                <a:close/>
                <a:moveTo>
                  <a:pt x="2390" y="1680"/>
                </a:moveTo>
                <a:cubicBezTo>
                  <a:pt x="2059" y="1680"/>
                  <a:pt x="1791" y="1948"/>
                  <a:pt x="1791" y="2279"/>
                </a:cubicBezTo>
                <a:lnTo>
                  <a:pt x="1791" y="7452"/>
                </a:lnTo>
                <a:cubicBezTo>
                  <a:pt x="1791" y="7783"/>
                  <a:pt x="2059" y="8051"/>
                  <a:pt x="2390" y="8051"/>
                </a:cubicBezTo>
                <a:lnTo>
                  <a:pt x="2402" y="8051"/>
                </a:lnTo>
                <a:cubicBezTo>
                  <a:pt x="2733" y="8051"/>
                  <a:pt x="3001" y="7783"/>
                  <a:pt x="3001" y="7452"/>
                </a:cubicBezTo>
                <a:lnTo>
                  <a:pt x="3001" y="2279"/>
                </a:lnTo>
                <a:cubicBezTo>
                  <a:pt x="3001" y="1948"/>
                  <a:pt x="2733" y="1680"/>
                  <a:pt x="2402" y="1680"/>
                </a:cubicBezTo>
                <a:lnTo>
                  <a:pt x="2390" y="1680"/>
                </a:lnTo>
                <a:close/>
                <a:moveTo>
                  <a:pt x="5357" y="567"/>
                </a:moveTo>
                <a:cubicBezTo>
                  <a:pt x="5065" y="567"/>
                  <a:pt x="4828" y="800"/>
                  <a:pt x="4828" y="1087"/>
                </a:cubicBezTo>
                <a:cubicBezTo>
                  <a:pt x="4828" y="1374"/>
                  <a:pt x="5065" y="1607"/>
                  <a:pt x="5357" y="1607"/>
                </a:cubicBezTo>
                <a:cubicBezTo>
                  <a:pt x="5648" y="1607"/>
                  <a:pt x="5885" y="1374"/>
                  <a:pt x="5885" y="1087"/>
                </a:cubicBezTo>
                <a:cubicBezTo>
                  <a:pt x="5885" y="800"/>
                  <a:pt x="5648" y="567"/>
                  <a:pt x="5357" y="567"/>
                </a:cubicBezTo>
                <a:close/>
                <a:moveTo>
                  <a:pt x="3832" y="125"/>
                </a:moveTo>
                <a:cubicBezTo>
                  <a:pt x="3501" y="125"/>
                  <a:pt x="3233" y="393"/>
                  <a:pt x="3233" y="724"/>
                </a:cubicBezTo>
                <a:lnTo>
                  <a:pt x="3233" y="5250"/>
                </a:lnTo>
                <a:cubicBezTo>
                  <a:pt x="3233" y="5581"/>
                  <a:pt x="3501" y="5849"/>
                  <a:pt x="3832" y="5849"/>
                </a:cubicBezTo>
                <a:lnTo>
                  <a:pt x="3844" y="5849"/>
                </a:lnTo>
                <a:cubicBezTo>
                  <a:pt x="4175" y="5849"/>
                  <a:pt x="4443" y="5581"/>
                  <a:pt x="4443" y="5250"/>
                </a:cubicBezTo>
                <a:lnTo>
                  <a:pt x="4443" y="724"/>
                </a:lnTo>
                <a:cubicBezTo>
                  <a:pt x="4443" y="393"/>
                  <a:pt x="4175" y="125"/>
                  <a:pt x="3844" y="125"/>
                </a:cubicBezTo>
                <a:lnTo>
                  <a:pt x="3832" y="125"/>
                </a:lnTo>
                <a:close/>
                <a:moveTo>
                  <a:pt x="0" y="0"/>
                </a:moveTo>
                <a:lnTo>
                  <a:pt x="355" y="0"/>
                </a:lnTo>
                <a:lnTo>
                  <a:pt x="352" y="24"/>
                </a:lnTo>
                <a:cubicBezTo>
                  <a:pt x="350" y="44"/>
                  <a:pt x="349" y="65"/>
                  <a:pt x="349" y="85"/>
                </a:cubicBezTo>
                <a:lnTo>
                  <a:pt x="349" y="4611"/>
                </a:lnTo>
                <a:cubicBezTo>
                  <a:pt x="349" y="4942"/>
                  <a:pt x="617" y="5210"/>
                  <a:pt x="948" y="5210"/>
                </a:cubicBezTo>
                <a:lnTo>
                  <a:pt x="960" y="5210"/>
                </a:lnTo>
                <a:cubicBezTo>
                  <a:pt x="1291" y="5210"/>
                  <a:pt x="1559" y="4942"/>
                  <a:pt x="1559" y="4611"/>
                </a:cubicBezTo>
                <a:lnTo>
                  <a:pt x="1559" y="85"/>
                </a:lnTo>
                <a:cubicBezTo>
                  <a:pt x="1559" y="65"/>
                  <a:pt x="1558" y="44"/>
                  <a:pt x="1556" y="24"/>
                </a:cubicBezTo>
                <a:lnTo>
                  <a:pt x="1553" y="0"/>
                </a:lnTo>
                <a:lnTo>
                  <a:pt x="14435" y="0"/>
                </a:lnTo>
                <a:lnTo>
                  <a:pt x="14435" y="8122"/>
                </a:lnTo>
                <a:lnTo>
                  <a:pt x="0" y="8122"/>
                </a:lnTo>
                <a:lnTo>
                  <a:pt x="0" y="0"/>
                </a:lnTo>
                <a:close/>
              </a:path>
            </a:pathLst>
          </a:cu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4272280" y="1251585"/>
            <a:ext cx="4298315" cy="649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2024</a:t>
            </a:r>
            <a:r>
              <a:rPr lang="zh-CN" altLang="en-US" sz="28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线性代数期末习题课</a:t>
            </a:r>
          </a:p>
        </p:txBody>
      </p:sp>
      <p:cxnSp>
        <p:nvCxnSpPr>
          <p:cNvPr id="26" name="直接连接符 25"/>
          <p:cNvCxnSpPr/>
          <p:nvPr>
            <p:custDataLst>
              <p:tags r:id="rId2"/>
            </p:custDataLst>
          </p:nvPr>
        </p:nvCxnSpPr>
        <p:spPr>
          <a:xfrm>
            <a:off x="4272189" y="1901274"/>
            <a:ext cx="4475480" cy="0"/>
          </a:xfrm>
          <a:prstGeom prst="line">
            <a:avLst/>
          </a:prstGeom>
          <a:ln w="127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7459870" y="2112194"/>
            <a:ext cx="1038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2024.12.24</a:t>
            </a: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578090" y="175260"/>
            <a:ext cx="1334135" cy="36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A88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求解非齐次线性方程组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112664" y="591754"/>
            <a:ext cx="166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例：解方程组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499" y="278528"/>
            <a:ext cx="2547408" cy="11544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794" y="1433348"/>
            <a:ext cx="4499534" cy="176619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2999" y="1570871"/>
            <a:ext cx="652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解：</a:t>
            </a:r>
            <a:endParaRPr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/>
          <a:srcRect r="9451"/>
          <a:stretch>
            <a:fillRect/>
          </a:stretch>
        </p:blipFill>
        <p:spPr>
          <a:xfrm>
            <a:off x="5018328" y="1487642"/>
            <a:ext cx="4203098" cy="12871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68" y="3431327"/>
            <a:ext cx="4930606" cy="15256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rcRect b="85410"/>
          <a:stretch>
            <a:fillRect/>
          </a:stretch>
        </p:blipFill>
        <p:spPr>
          <a:xfrm>
            <a:off x="5018405" y="3074670"/>
            <a:ext cx="3881120" cy="2787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rcRect t="14423" r="62336"/>
          <a:stretch>
            <a:fillRect/>
          </a:stretch>
        </p:blipFill>
        <p:spPr>
          <a:xfrm>
            <a:off x="4825365" y="3508375"/>
            <a:ext cx="1461770" cy="1635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135941" y="3508311"/>
                <a:ext cx="2696186" cy="146360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2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20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2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2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2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20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20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2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2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2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20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20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2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2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941" y="3508311"/>
                <a:ext cx="2696186" cy="1463606"/>
              </a:xfrm>
              <a:prstGeom prst="rect">
                <a:avLst/>
              </a:prstGeom>
              <a:blipFill rotWithShape="1">
                <a:blip r:embed="rId12"/>
                <a:stretch>
                  <a:fillRect l="-21" t="-39" r="20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A88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求解非齐次线性方程组</a:t>
              </a:r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（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A88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带参数）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8" y="2031111"/>
            <a:ext cx="5191335" cy="12825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3233" y="0"/>
            <a:ext cx="3800767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044149" cy="562720"/>
            <a:chOff x="624995" y="462811"/>
            <a:chExt cx="27255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7255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与几何空间的联系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8746" y="841248"/>
                <a:ext cx="8606715" cy="4338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给定以下三个平面对应的方程，问何时这三个平面没有公共点？何时只有一个公共点？</a:t>
                </a: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何时相交于一条直线上？</a:t>
                </a: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令该方程组对应的齐次矩阵与非齐次矩阵分别为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zh-CN" altLang="en-US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en-US" altLang="zh-CN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  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16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  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  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若没有公共点，则间接说明了该线性方程组无解，即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若只有一个公共点，则表明该线性方程组只有一个解，即：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=3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若相交于一条直线上，则表明该线性方程组具有无穷多的解，且秩为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，即：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若位于同一个平面上，则表明该线性方程组具有无穷多的解，且秩为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，即：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46" y="841248"/>
                <a:ext cx="8606715" cy="4338945"/>
              </a:xfrm>
              <a:prstGeom prst="rect">
                <a:avLst/>
              </a:prstGeom>
              <a:blipFill rotWithShape="1">
                <a:blip r:embed="rId7"/>
                <a:stretch>
                  <a:fillRect l="-1" t="-1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1346844" cy="562720"/>
            <a:chOff x="624995" y="462811"/>
            <a:chExt cx="179579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179579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公共解问题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158" y="1110459"/>
            <a:ext cx="7148285" cy="3601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1346844" cy="562720"/>
            <a:chOff x="624995" y="462811"/>
            <a:chExt cx="179579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179579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公共解问题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/>
          <a:srcRect r="-1579" b="83841"/>
          <a:stretch>
            <a:fillRect/>
          </a:stretch>
        </p:blipFill>
        <p:spPr>
          <a:xfrm>
            <a:off x="182195" y="857589"/>
            <a:ext cx="4389805" cy="6322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29" y="1489801"/>
            <a:ext cx="4328535" cy="3490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457700" y="841248"/>
                <a:ext cx="4389804" cy="3144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若给定</a:t>
                </a:r>
                <a:r>
                  <a:rPr lang="en-US" altLang="zh-CN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(I)</a:t>
                </a: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(II)</a:t>
                </a: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的基础解系分别是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，则可设公共解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𝜸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使得：</a:t>
                </a:r>
                <a:endPara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1400" b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进一步推得：</a:t>
                </a:r>
                <a:endPara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1400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即求解如上齐次线性方程问题。</a:t>
                </a:r>
                <a:endPara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𝜸</m:t>
                    </m:r>
                    <m:r>
                      <a:rPr lang="en-US" altLang="zh-CN" sz="1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sz="1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1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↔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基础解系</m:t>
                    </m:r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对应的系数不全为</a:t>
                </a:r>
                <a:r>
                  <a:rPr lang="en-US" altLang="zh-CN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0</a:t>
                </a:r>
                <a:r>
                  <a:rPr lang="en-US" altLang="zh-CN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↔</m:t>
                    </m:r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对应的齐次矩阵非满秩，进而求得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，对应的公共解便为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841248"/>
                <a:ext cx="4389804" cy="3144515"/>
              </a:xfrm>
              <a:prstGeom prst="rect">
                <a:avLst/>
              </a:prstGeom>
              <a:blipFill rotWithShape="1">
                <a:blip r:embed="rId9"/>
                <a:stretch>
                  <a:fillRect t="-16" r="1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1811714" cy="562720"/>
            <a:chOff x="624995" y="462811"/>
            <a:chExt cx="2415619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41561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解的结构和性质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57747"/>
            <a:ext cx="9144000" cy="3330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8"/>
            <a:ext cx="484748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74183" y="2019303"/>
            <a:ext cx="4293483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向量组的线性相关性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lum bright="70000" contrast="-70000"/>
          </a:blip>
          <a:srcRect r="67852"/>
          <a:stretch>
            <a:fillRect/>
          </a:stretch>
        </p:blipFill>
        <p:spPr>
          <a:xfrm>
            <a:off x="0" y="1537970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7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2724317" y="2268934"/>
            <a:ext cx="2497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向量的加法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交换律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、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结合律</a:t>
            </a:r>
            <a:endParaRPr lang="zh-CN" altLang="en-US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2600572" y="2682393"/>
            <a:ext cx="3466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向量的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数乘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交换律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、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结合律、分配律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向量组的线性相关性知识结构图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1436614" y="986620"/>
            <a:ext cx="1041998" cy="377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向量定义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2647716" y="2329948"/>
            <a:ext cx="153203" cy="644274"/>
          </a:xfrm>
          <a:prstGeom prst="leftBrace">
            <a:avLst>
              <a:gd name="adj1" fmla="val 3406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297910" y="1601061"/>
            <a:ext cx="532539" cy="2252111"/>
            <a:chOff x="258666" y="2191135"/>
            <a:chExt cx="532539" cy="3042335"/>
          </a:xfrm>
        </p:grpSpPr>
        <p:sp>
          <p:nvSpPr>
            <p:cNvPr id="24" name="矩形: 圆角 23"/>
            <p:cNvSpPr/>
            <p:nvPr/>
          </p:nvSpPr>
          <p:spPr>
            <a:xfrm>
              <a:off x="258666" y="2191135"/>
              <a:ext cx="532539" cy="299205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94102" y="2241409"/>
              <a:ext cx="461665" cy="299206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lt1"/>
                  </a:solidFill>
                </a:rPr>
                <a:t>向量组的线性相关性</a:t>
              </a:r>
            </a:p>
          </p:txBody>
        </p:sp>
      </p:grpSp>
      <p:sp>
        <p:nvSpPr>
          <p:cNvPr id="27" name="左大括号 26"/>
          <p:cNvSpPr/>
          <p:nvPr/>
        </p:nvSpPr>
        <p:spPr>
          <a:xfrm>
            <a:off x="957914" y="1102082"/>
            <a:ext cx="215822" cy="3489700"/>
          </a:xfrm>
          <a:prstGeom prst="leftBrace">
            <a:avLst>
              <a:gd name="adj1" fmla="val 50779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1451374" y="1601061"/>
            <a:ext cx="966256" cy="38217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表达形式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629259" y="93083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个有序数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a1,a2,⋯,an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所组成的数组称为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维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向量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个数称为该向量的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个分量，第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称为第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个分量。</a:t>
            </a:r>
            <a:endParaRPr lang="zh-CN" altLang="en-US" dirty="0"/>
          </a:p>
        </p:txBody>
      </p:sp>
      <p:sp>
        <p:nvSpPr>
          <p:cNvPr id="30" name="矩形: 圆角 29"/>
          <p:cNvSpPr/>
          <p:nvPr/>
        </p:nvSpPr>
        <p:spPr>
          <a:xfrm>
            <a:off x="1475080" y="2387583"/>
            <a:ext cx="1045171" cy="38217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向量运算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498757" y="1232311"/>
                <a:ext cx="1766403" cy="1115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列向量：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rgbClr val="12121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rgbClr val="12121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solidFill>
                                  <a:srgbClr val="12121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12121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solidFill>
                                  <a:srgbClr val="12121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12121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solidFill>
                                  <a:srgbClr val="12121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12121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12121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𝑎𝑛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57" y="1232311"/>
                <a:ext cx="1766403" cy="1115177"/>
              </a:xfrm>
              <a:prstGeom prst="rect">
                <a:avLst/>
              </a:prstGeom>
              <a:blipFill rotWithShape="1">
                <a:blip r:embed="rId7"/>
                <a:stretch>
                  <a:fillRect l="-9" t="-37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2665773" y="1632955"/>
                <a:ext cx="23774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121212"/>
                    </a:solidFill>
                    <a:latin typeface="-apple-system"/>
                  </a:rPr>
                  <a:t>行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向量：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3,…,</m:t>
                        </m:r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𝑎𝑛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773" y="1632955"/>
                <a:ext cx="2377461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2" t="-120" r="3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: 圆角 38"/>
          <p:cNvSpPr/>
          <p:nvPr/>
        </p:nvSpPr>
        <p:spPr>
          <a:xfrm>
            <a:off x="1436614" y="3270311"/>
            <a:ext cx="1148169" cy="38217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向量组定义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800919" y="326376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同维数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的列向量（或同维数的行向量）所组成的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集合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，叫做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向量组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。若有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个向量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a1,a2,…,am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，则由它们构成的向量组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可记作：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A={a1,a2,…,am}</a:t>
            </a:r>
          </a:p>
        </p:txBody>
      </p:sp>
      <p:sp>
        <p:nvSpPr>
          <p:cNvPr id="42" name="矩形: 圆角 41"/>
          <p:cNvSpPr/>
          <p:nvPr/>
        </p:nvSpPr>
        <p:spPr>
          <a:xfrm>
            <a:off x="1451374" y="4132011"/>
            <a:ext cx="1530216" cy="46374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向量组线性组合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3115198" y="4102914"/>
                <a:ext cx="609442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给定向量组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A={a1,a2,…,am}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和向量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b 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，若存在一组实数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k1,k2,…,km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，若</a:t>
                </a:r>
              </a:p>
              <a:p>
                <a:pPr algn="l"/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	b=</a:t>
                </a:r>
                <a:r>
                  <a:rPr lang="en-US" altLang="zh-CN" b="0" dirty="0">
                    <a:solidFill>
                      <a:srgbClr val="121212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3+…+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𝑘𝑚𝑎𝑚</m:t>
                    </m:r>
                  </m:oMath>
                </a14:m>
                <a:endParaRPr lang="en-US" altLang="zh-CN" b="0" i="0" dirty="0">
                  <a:solidFill>
                    <a:srgbClr val="121212"/>
                  </a:solidFill>
                  <a:effectLst/>
                  <a:latin typeface="-apple-system"/>
                </a:endParaRPr>
              </a:p>
              <a:p>
                <a:pPr algn="l"/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则称向量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b 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能由向量组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A </a:t>
                </a:r>
                <a:r>
                  <a:rPr lang="zh-CN" altLang="en-US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线性表示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，或称向量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b 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是向量组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A 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的</a:t>
                </a:r>
                <a:r>
                  <a:rPr lang="zh-CN" altLang="en-US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线性组合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。</a:t>
                </a:r>
                <a:endParaRPr lang="en-US" altLang="zh-CN" b="0" i="0" dirty="0">
                  <a:solidFill>
                    <a:srgbClr val="121212"/>
                  </a:solidFill>
                  <a:effectLst/>
                  <a:latin typeface="-apple-system"/>
                </a:endParaRPr>
              </a:p>
              <a:p>
                <a:pPr algn="l"/>
                <a:r>
                  <a:rPr lang="zh-CN" altLang="en-US" dirty="0">
                    <a:solidFill>
                      <a:srgbClr val="121212"/>
                    </a:solidFill>
                    <a:latin typeface="-apple-system"/>
                  </a:rPr>
                  <a:t>可互相线性表出：</a:t>
                </a:r>
                <a:r>
                  <a:rPr lang="zh-CN" altLang="en-US" b="1" dirty="0">
                    <a:solidFill>
                      <a:srgbClr val="121212"/>
                    </a:solidFill>
                    <a:latin typeface="-apple-system"/>
                  </a:rPr>
                  <a:t>等价。</a:t>
                </a:r>
                <a:endParaRPr lang="zh-CN" altLang="en-US" b="1" i="0" dirty="0">
                  <a:solidFill>
                    <a:srgbClr val="121212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98" y="4102914"/>
                <a:ext cx="6094428" cy="954107"/>
              </a:xfrm>
              <a:prstGeom prst="rect">
                <a:avLst/>
              </a:prstGeom>
              <a:blipFill rotWithShape="1">
                <a:blip r:embed="rId9"/>
                <a:stretch>
                  <a:fillRect l="-9" t="-285" r="4" b="-16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/>
          <p:cNvCxnSpPr>
            <a:stCxn id="36" idx="3"/>
            <a:endCxn id="33" idx="1"/>
          </p:cNvCxnSpPr>
          <p:nvPr/>
        </p:nvCxnSpPr>
        <p:spPr>
          <a:xfrm>
            <a:off x="5043234" y="1786844"/>
            <a:ext cx="1455523" cy="305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向量组的线性相关性知识结构图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: 圆角 2"/>
          <p:cNvSpPr/>
          <p:nvPr/>
        </p:nvSpPr>
        <p:spPr>
          <a:xfrm>
            <a:off x="1394619" y="1144215"/>
            <a:ext cx="1448909" cy="5930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线性相关和线性无关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2925598" y="841247"/>
            <a:ext cx="251460" cy="1577629"/>
          </a:xfrm>
          <a:prstGeom prst="leftBrace">
            <a:avLst>
              <a:gd name="adj1" fmla="val 4440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2959869" y="2666793"/>
            <a:ext cx="217189" cy="2267157"/>
          </a:xfrm>
          <a:prstGeom prst="leftBrace">
            <a:avLst>
              <a:gd name="adj1" fmla="val 6096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82247" y="1621957"/>
            <a:ext cx="448410" cy="2039350"/>
            <a:chOff x="334413" y="2272300"/>
            <a:chExt cx="532539" cy="3067760"/>
          </a:xfrm>
        </p:grpSpPr>
        <p:sp>
          <p:nvSpPr>
            <p:cNvPr id="11" name="矩形: 圆角 10"/>
            <p:cNvSpPr/>
            <p:nvPr/>
          </p:nvSpPr>
          <p:spPr>
            <a:xfrm>
              <a:off x="334413" y="2272300"/>
              <a:ext cx="532539" cy="299205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8542" y="2348000"/>
              <a:ext cx="430887" cy="29920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lt1"/>
                  </a:solidFill>
                </a:rPr>
                <a:t>向量组的线性相关性</a:t>
              </a:r>
            </a:p>
          </p:txBody>
        </p:sp>
      </p:grpSp>
      <p:sp>
        <p:nvSpPr>
          <p:cNvPr id="13" name="左大括号 12"/>
          <p:cNvSpPr/>
          <p:nvPr/>
        </p:nvSpPr>
        <p:spPr>
          <a:xfrm>
            <a:off x="902878" y="1415627"/>
            <a:ext cx="251460" cy="2678430"/>
          </a:xfrm>
          <a:prstGeom prst="leftBrace">
            <a:avLst>
              <a:gd name="adj1" fmla="val 4705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252542" y="795117"/>
                <a:ext cx="5319958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给定向量组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A={a1,a2,…,am}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，若存在</a:t>
                </a:r>
                <a:r>
                  <a:rPr lang="zh-CN" altLang="en-US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不全为零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的实数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k1,k2,…,km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，使得</a:t>
                </a:r>
              </a:p>
              <a:p>
                <a:pPr algn="l"/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b="0" i="0" dirty="0">
                  <a:solidFill>
                    <a:srgbClr val="121212"/>
                  </a:solidFill>
                  <a:effectLst/>
                  <a:latin typeface="-apple-system"/>
                </a:endParaRPr>
              </a:p>
              <a:p>
                <a:pPr algn="l"/>
                <a:endParaRPr lang="en-US" altLang="zh-CN" sz="600" b="0" i="0" dirty="0">
                  <a:solidFill>
                    <a:srgbClr val="121212"/>
                  </a:solidFill>
                  <a:effectLst/>
                  <a:latin typeface="-apple-system"/>
                </a:endParaRPr>
              </a:p>
              <a:p>
                <a:pPr algn="l"/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则称向量组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A 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是</a:t>
                </a:r>
                <a:r>
                  <a:rPr lang="zh-CN" altLang="en-US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线性相关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的 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(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即组任意向量</a:t>
                </a:r>
                <a:r>
                  <a:rPr lang="zh-CN" altLang="en-US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可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被其它向量线性表示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)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，否则称向量组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A 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是</a:t>
                </a:r>
                <a:r>
                  <a:rPr lang="zh-CN" altLang="en-US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线性无关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的 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(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即组任意向量</a:t>
                </a:r>
                <a:r>
                  <a:rPr lang="zh-CN" altLang="en-US" b="1" i="0" dirty="0">
                    <a:solidFill>
                      <a:srgbClr val="121212"/>
                    </a:solidFill>
                    <a:effectLst/>
                    <a:latin typeface="-apple-system"/>
                  </a:rPr>
                  <a:t>不可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被其它向量线性表示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)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。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542" y="795117"/>
                <a:ext cx="5319958" cy="1508105"/>
              </a:xfrm>
              <a:prstGeom prst="rect">
                <a:avLst/>
              </a:prstGeom>
              <a:blipFill rotWithShape="1">
                <a:blip r:embed="rId7"/>
                <a:stretch>
                  <a:fillRect l="-1" t="-17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/>
          <p:cNvSpPr/>
          <p:nvPr/>
        </p:nvSpPr>
        <p:spPr>
          <a:xfrm>
            <a:off x="1492758" y="3472902"/>
            <a:ext cx="1343512" cy="5263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线性相关</a:t>
            </a:r>
            <a:br>
              <a:rPr lang="en-US" altLang="zh-CN" dirty="0"/>
            </a:br>
            <a:r>
              <a:rPr lang="zh-CN" altLang="en-US" dirty="0"/>
              <a:t>判定方法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259128" y="2198742"/>
            <a:ext cx="5319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注：所有包含零向量的向量组都是线性相关的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147" y="2642052"/>
            <a:ext cx="4057704" cy="2471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线性相关性的几个定理和推论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" y="841248"/>
            <a:ext cx="7134225" cy="14668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450" y="2308098"/>
            <a:ext cx="7591425" cy="12287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" y="3533838"/>
            <a:ext cx="7400925" cy="98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67"/>
          <p:cNvSpPr txBox="1"/>
          <p:nvPr>
            <p:custDataLst>
              <p:tags r:id="rId1"/>
            </p:custDataLst>
          </p:nvPr>
        </p:nvSpPr>
        <p:spPr>
          <a:xfrm>
            <a:off x="2411772" y="3615197"/>
            <a:ext cx="10235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向量组的秩和向量空间</a:t>
            </a:r>
          </a:p>
        </p:txBody>
      </p:sp>
      <p:pic>
        <p:nvPicPr>
          <p:cNvPr id="51" name="图片 50" descr="E:\常用信件\PPT模板\2023厦大ppt大赛素材-标志性事物\标志性建筑7.jpg标志性建筑7"/>
          <p:cNvPicPr>
            <a:picLocks noChangeAspect="1"/>
          </p:cNvPicPr>
          <p:nvPr/>
        </p:nvPicPr>
        <p:blipFill rotWithShape="1">
          <a:blip r:embed="rId44"/>
          <a:srcRect t="13915" b="33302"/>
          <a:stretch>
            <a:fillRect/>
          </a:stretch>
        </p:blipFill>
        <p:spPr>
          <a:xfrm flipH="1">
            <a:off x="0" y="0"/>
            <a:ext cx="9144000" cy="2592070"/>
          </a:xfrm>
          <a:prstGeom prst="rect">
            <a:avLst/>
          </a:prstGeom>
        </p:spPr>
      </p:pic>
      <p:sp>
        <p:nvSpPr>
          <p:cNvPr id="44" name="任意多边形: 形状 4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0320"/>
            <a:ext cx="9144000" cy="2571750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gradFill flip="none" rotWithShape="1">
            <a:gsLst>
              <a:gs pos="0">
                <a:srgbClr val="0071FC">
                  <a:alpha val="0"/>
                </a:srgbClr>
              </a:gs>
              <a:gs pos="99000">
                <a:srgbClr val="073191"/>
              </a:gs>
            </a:gsLst>
            <a:lin ang="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67"/>
          <p:cNvSpPr txBox="1"/>
          <p:nvPr/>
        </p:nvSpPr>
        <p:spPr>
          <a:xfrm>
            <a:off x="393478" y="3627408"/>
            <a:ext cx="81633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线性方程组求解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49570" y="949306"/>
            <a:ext cx="1143000" cy="692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5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748849" y="1180601"/>
            <a:ext cx="152400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Contents</a:t>
            </a:r>
            <a:endParaRPr lang="zh-CN" altLang="en-US" sz="3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544647" y="4738500"/>
            <a:ext cx="805470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40000" y="1642730"/>
            <a:ext cx="29565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5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578090" y="228600"/>
            <a:ext cx="1334135" cy="3683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28775" y="3006703"/>
            <a:ext cx="469900" cy="454025"/>
            <a:chOff x="736169" y="2942123"/>
            <a:chExt cx="469900" cy="454025"/>
          </a:xfrm>
        </p:grpSpPr>
        <p:grpSp>
          <p:nvGrpSpPr>
            <p:cNvPr id="13" name="淘宝店chenying0907 23"/>
            <p:cNvGrpSpPr/>
            <p:nvPr/>
          </p:nvGrpSpPr>
          <p:grpSpPr>
            <a:xfrm>
              <a:off x="736169" y="2942123"/>
              <a:ext cx="469900" cy="454025"/>
              <a:chOff x="4797425" y="2112963"/>
              <a:chExt cx="2605088" cy="2632075"/>
            </a:xfrm>
          </p:grpSpPr>
          <p:sp>
            <p:nvSpPr>
              <p:cNvPr id="26" name="Freeform 9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4797425" y="2112963"/>
                <a:ext cx="2605088" cy="2632075"/>
              </a:xfrm>
              <a:custGeom>
                <a:avLst/>
                <a:gdLst>
                  <a:gd name="T0" fmla="*/ 674 w 692"/>
                  <a:gd name="T1" fmla="*/ 403 h 699"/>
                  <a:gd name="T2" fmla="*/ 656 w 692"/>
                  <a:gd name="T3" fmla="*/ 468 h 699"/>
                  <a:gd name="T4" fmla="*/ 618 w 692"/>
                  <a:gd name="T5" fmla="*/ 540 h 699"/>
                  <a:gd name="T6" fmla="*/ 574 w 692"/>
                  <a:gd name="T7" fmla="*/ 591 h 699"/>
                  <a:gd name="T8" fmla="*/ 508 w 692"/>
                  <a:gd name="T9" fmla="*/ 639 h 699"/>
                  <a:gd name="T10" fmla="*/ 446 w 692"/>
                  <a:gd name="T11" fmla="*/ 666 h 699"/>
                  <a:gd name="T12" fmla="*/ 367 w 692"/>
                  <a:gd name="T13" fmla="*/ 681 h 699"/>
                  <a:gd name="T14" fmla="*/ 299 w 692"/>
                  <a:gd name="T15" fmla="*/ 678 h 699"/>
                  <a:gd name="T16" fmla="*/ 221 w 692"/>
                  <a:gd name="T17" fmla="*/ 657 h 699"/>
                  <a:gd name="T18" fmla="*/ 161 w 692"/>
                  <a:gd name="T19" fmla="*/ 625 h 699"/>
                  <a:gd name="T20" fmla="*/ 100 w 692"/>
                  <a:gd name="T21" fmla="*/ 572 h 699"/>
                  <a:gd name="T22" fmla="*/ 60 w 692"/>
                  <a:gd name="T23" fmla="*/ 518 h 699"/>
                  <a:gd name="T24" fmla="*/ 27 w 692"/>
                  <a:gd name="T25" fmla="*/ 444 h 699"/>
                  <a:gd name="T26" fmla="*/ 15 w 692"/>
                  <a:gd name="T27" fmla="*/ 377 h 699"/>
                  <a:gd name="T28" fmla="*/ 18 w 692"/>
                  <a:gd name="T29" fmla="*/ 296 h 699"/>
                  <a:gd name="T30" fmla="*/ 36 w 692"/>
                  <a:gd name="T31" fmla="*/ 231 h 699"/>
                  <a:gd name="T32" fmla="*/ 74 w 692"/>
                  <a:gd name="T33" fmla="*/ 159 h 699"/>
                  <a:gd name="T34" fmla="*/ 118 w 692"/>
                  <a:gd name="T35" fmla="*/ 108 h 699"/>
                  <a:gd name="T36" fmla="*/ 183 w 692"/>
                  <a:gd name="T37" fmla="*/ 60 h 699"/>
                  <a:gd name="T38" fmla="*/ 245 w 692"/>
                  <a:gd name="T39" fmla="*/ 33 h 699"/>
                  <a:gd name="T40" fmla="*/ 325 w 692"/>
                  <a:gd name="T41" fmla="*/ 18 h 699"/>
                  <a:gd name="T42" fmla="*/ 393 w 692"/>
                  <a:gd name="T43" fmla="*/ 21 h 699"/>
                  <a:gd name="T44" fmla="*/ 471 w 692"/>
                  <a:gd name="T45" fmla="*/ 42 h 699"/>
                  <a:gd name="T46" fmla="*/ 531 w 692"/>
                  <a:gd name="T47" fmla="*/ 74 h 699"/>
                  <a:gd name="T48" fmla="*/ 592 w 692"/>
                  <a:gd name="T49" fmla="*/ 127 h 699"/>
                  <a:gd name="T50" fmla="*/ 632 w 692"/>
                  <a:gd name="T51" fmla="*/ 181 h 699"/>
                  <a:gd name="T52" fmla="*/ 664 w 692"/>
                  <a:gd name="T53" fmla="*/ 256 h 699"/>
                  <a:gd name="T54" fmla="*/ 677 w 692"/>
                  <a:gd name="T55" fmla="*/ 322 h 699"/>
                  <a:gd name="T56" fmla="*/ 674 w 692"/>
                  <a:gd name="T57" fmla="*/ 403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92" h="699">
                    <a:moveTo>
                      <a:pt x="674" y="403"/>
                    </a:moveTo>
                    <a:cubicBezTo>
                      <a:pt x="687" y="426"/>
                      <a:pt x="679" y="455"/>
                      <a:pt x="656" y="468"/>
                    </a:cubicBezTo>
                    <a:cubicBezTo>
                      <a:pt x="633" y="482"/>
                      <a:pt x="616" y="514"/>
                      <a:pt x="618" y="540"/>
                    </a:cubicBezTo>
                    <a:cubicBezTo>
                      <a:pt x="620" y="566"/>
                      <a:pt x="600" y="589"/>
                      <a:pt x="574" y="591"/>
                    </a:cubicBezTo>
                    <a:cubicBezTo>
                      <a:pt x="547" y="593"/>
                      <a:pt x="518" y="615"/>
                      <a:pt x="508" y="639"/>
                    </a:cubicBezTo>
                    <a:cubicBezTo>
                      <a:pt x="499" y="664"/>
                      <a:pt x="471" y="676"/>
                      <a:pt x="446" y="666"/>
                    </a:cubicBezTo>
                    <a:cubicBezTo>
                      <a:pt x="422" y="656"/>
                      <a:pt x="386" y="663"/>
                      <a:pt x="367" y="681"/>
                    </a:cubicBezTo>
                    <a:cubicBezTo>
                      <a:pt x="347" y="699"/>
                      <a:pt x="317" y="698"/>
                      <a:pt x="299" y="678"/>
                    </a:cubicBezTo>
                    <a:cubicBezTo>
                      <a:pt x="281" y="659"/>
                      <a:pt x="246" y="650"/>
                      <a:pt x="221" y="657"/>
                    </a:cubicBezTo>
                    <a:cubicBezTo>
                      <a:pt x="196" y="665"/>
                      <a:pt x="169" y="651"/>
                      <a:pt x="161" y="625"/>
                    </a:cubicBezTo>
                    <a:cubicBezTo>
                      <a:pt x="153" y="600"/>
                      <a:pt x="126" y="576"/>
                      <a:pt x="100" y="572"/>
                    </a:cubicBezTo>
                    <a:cubicBezTo>
                      <a:pt x="74" y="568"/>
                      <a:pt x="56" y="544"/>
                      <a:pt x="60" y="518"/>
                    </a:cubicBezTo>
                    <a:cubicBezTo>
                      <a:pt x="64" y="492"/>
                      <a:pt x="49" y="458"/>
                      <a:pt x="27" y="444"/>
                    </a:cubicBezTo>
                    <a:cubicBezTo>
                      <a:pt x="6" y="429"/>
                      <a:pt x="0" y="399"/>
                      <a:pt x="15" y="377"/>
                    </a:cubicBezTo>
                    <a:cubicBezTo>
                      <a:pt x="30" y="355"/>
                      <a:pt x="31" y="319"/>
                      <a:pt x="18" y="296"/>
                    </a:cubicBezTo>
                    <a:cubicBezTo>
                      <a:pt x="5" y="273"/>
                      <a:pt x="13" y="244"/>
                      <a:pt x="36" y="231"/>
                    </a:cubicBezTo>
                    <a:cubicBezTo>
                      <a:pt x="59" y="218"/>
                      <a:pt x="76" y="185"/>
                      <a:pt x="74" y="159"/>
                    </a:cubicBezTo>
                    <a:cubicBezTo>
                      <a:pt x="72" y="133"/>
                      <a:pt x="92" y="110"/>
                      <a:pt x="118" y="108"/>
                    </a:cubicBezTo>
                    <a:cubicBezTo>
                      <a:pt x="144" y="106"/>
                      <a:pt x="174" y="84"/>
                      <a:pt x="183" y="60"/>
                    </a:cubicBezTo>
                    <a:cubicBezTo>
                      <a:pt x="193" y="35"/>
                      <a:pt x="221" y="23"/>
                      <a:pt x="245" y="33"/>
                    </a:cubicBezTo>
                    <a:cubicBezTo>
                      <a:pt x="270" y="43"/>
                      <a:pt x="306" y="36"/>
                      <a:pt x="325" y="18"/>
                    </a:cubicBezTo>
                    <a:cubicBezTo>
                      <a:pt x="344" y="0"/>
                      <a:pt x="375" y="1"/>
                      <a:pt x="393" y="21"/>
                    </a:cubicBezTo>
                    <a:cubicBezTo>
                      <a:pt x="411" y="40"/>
                      <a:pt x="446" y="50"/>
                      <a:pt x="471" y="42"/>
                    </a:cubicBezTo>
                    <a:cubicBezTo>
                      <a:pt x="496" y="34"/>
                      <a:pt x="523" y="48"/>
                      <a:pt x="531" y="74"/>
                    </a:cubicBezTo>
                    <a:cubicBezTo>
                      <a:pt x="539" y="99"/>
                      <a:pt x="566" y="123"/>
                      <a:pt x="592" y="127"/>
                    </a:cubicBezTo>
                    <a:cubicBezTo>
                      <a:pt x="618" y="131"/>
                      <a:pt x="636" y="155"/>
                      <a:pt x="632" y="181"/>
                    </a:cubicBezTo>
                    <a:cubicBezTo>
                      <a:pt x="628" y="207"/>
                      <a:pt x="643" y="241"/>
                      <a:pt x="664" y="256"/>
                    </a:cubicBezTo>
                    <a:cubicBezTo>
                      <a:pt x="686" y="270"/>
                      <a:pt x="692" y="300"/>
                      <a:pt x="677" y="322"/>
                    </a:cubicBezTo>
                    <a:cubicBezTo>
                      <a:pt x="662" y="344"/>
                      <a:pt x="661" y="380"/>
                      <a:pt x="674" y="403"/>
                    </a:cubicBezTo>
                    <a:close/>
                  </a:path>
                </a:pathLst>
              </a:custGeom>
              <a:solidFill>
                <a:srgbClr val="003A8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989513" y="2316163"/>
                <a:ext cx="2220913" cy="2225675"/>
              </a:xfrm>
              <a:custGeom>
                <a:avLst/>
                <a:gdLst>
                  <a:gd name="T0" fmla="*/ 0 w 590"/>
                  <a:gd name="T1" fmla="*/ 296 h 591"/>
                  <a:gd name="T2" fmla="*/ 295 w 590"/>
                  <a:gd name="T3" fmla="*/ 0 h 591"/>
                  <a:gd name="T4" fmla="*/ 295 w 590"/>
                  <a:gd name="T5" fmla="*/ 0 h 591"/>
                  <a:gd name="T6" fmla="*/ 590 w 590"/>
                  <a:gd name="T7" fmla="*/ 296 h 591"/>
                  <a:gd name="T8" fmla="*/ 590 w 590"/>
                  <a:gd name="T9" fmla="*/ 296 h 591"/>
                  <a:gd name="T10" fmla="*/ 295 w 590"/>
                  <a:gd name="T11" fmla="*/ 591 h 591"/>
                  <a:gd name="T12" fmla="*/ 295 w 590"/>
                  <a:gd name="T13" fmla="*/ 591 h 591"/>
                  <a:gd name="T14" fmla="*/ 0 w 590"/>
                  <a:gd name="T15" fmla="*/ 296 h 591"/>
                  <a:gd name="T16" fmla="*/ 89 w 590"/>
                  <a:gd name="T17" fmla="*/ 89 h 591"/>
                  <a:gd name="T18" fmla="*/ 3 w 590"/>
                  <a:gd name="T19" fmla="*/ 296 h 591"/>
                  <a:gd name="T20" fmla="*/ 3 w 590"/>
                  <a:gd name="T21" fmla="*/ 296 h 591"/>
                  <a:gd name="T22" fmla="*/ 89 w 590"/>
                  <a:gd name="T23" fmla="*/ 502 h 591"/>
                  <a:gd name="T24" fmla="*/ 89 w 590"/>
                  <a:gd name="T25" fmla="*/ 502 h 591"/>
                  <a:gd name="T26" fmla="*/ 295 w 590"/>
                  <a:gd name="T27" fmla="*/ 587 h 591"/>
                  <a:gd name="T28" fmla="*/ 295 w 590"/>
                  <a:gd name="T29" fmla="*/ 587 h 591"/>
                  <a:gd name="T30" fmla="*/ 501 w 590"/>
                  <a:gd name="T31" fmla="*/ 502 h 591"/>
                  <a:gd name="T32" fmla="*/ 501 w 590"/>
                  <a:gd name="T33" fmla="*/ 502 h 591"/>
                  <a:gd name="T34" fmla="*/ 587 w 590"/>
                  <a:gd name="T35" fmla="*/ 296 h 591"/>
                  <a:gd name="T36" fmla="*/ 587 w 590"/>
                  <a:gd name="T37" fmla="*/ 296 h 591"/>
                  <a:gd name="T38" fmla="*/ 501 w 590"/>
                  <a:gd name="T39" fmla="*/ 89 h 591"/>
                  <a:gd name="T40" fmla="*/ 501 w 590"/>
                  <a:gd name="T41" fmla="*/ 89 h 591"/>
                  <a:gd name="T42" fmla="*/ 295 w 590"/>
                  <a:gd name="T43" fmla="*/ 4 h 591"/>
                  <a:gd name="T44" fmla="*/ 295 w 590"/>
                  <a:gd name="T45" fmla="*/ 4 h 591"/>
                  <a:gd name="T46" fmla="*/ 89 w 590"/>
                  <a:gd name="T47" fmla="*/ 89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0" h="591">
                    <a:moveTo>
                      <a:pt x="0" y="296"/>
                    </a:moveTo>
                    <a:cubicBezTo>
                      <a:pt x="0" y="132"/>
                      <a:pt x="132" y="0"/>
                      <a:pt x="295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458" y="0"/>
                      <a:pt x="590" y="132"/>
                      <a:pt x="590" y="296"/>
                    </a:cubicBezTo>
                    <a:cubicBezTo>
                      <a:pt x="590" y="296"/>
                      <a:pt x="590" y="296"/>
                      <a:pt x="590" y="296"/>
                    </a:cubicBezTo>
                    <a:cubicBezTo>
                      <a:pt x="590" y="459"/>
                      <a:pt x="458" y="591"/>
                      <a:pt x="295" y="591"/>
                    </a:cubicBezTo>
                    <a:cubicBezTo>
                      <a:pt x="295" y="591"/>
                      <a:pt x="295" y="591"/>
                      <a:pt x="295" y="591"/>
                    </a:cubicBezTo>
                    <a:cubicBezTo>
                      <a:pt x="132" y="591"/>
                      <a:pt x="0" y="459"/>
                      <a:pt x="0" y="296"/>
                    </a:cubicBezTo>
                    <a:close/>
                    <a:moveTo>
                      <a:pt x="89" y="89"/>
                    </a:moveTo>
                    <a:cubicBezTo>
                      <a:pt x="36" y="142"/>
                      <a:pt x="3" y="215"/>
                      <a:pt x="3" y="296"/>
                    </a:cubicBezTo>
                    <a:cubicBezTo>
                      <a:pt x="3" y="296"/>
                      <a:pt x="3" y="296"/>
                      <a:pt x="3" y="296"/>
                    </a:cubicBezTo>
                    <a:cubicBezTo>
                      <a:pt x="3" y="376"/>
                      <a:pt x="36" y="449"/>
                      <a:pt x="89" y="502"/>
                    </a:cubicBezTo>
                    <a:cubicBezTo>
                      <a:pt x="89" y="502"/>
                      <a:pt x="89" y="502"/>
                      <a:pt x="89" y="502"/>
                    </a:cubicBezTo>
                    <a:cubicBezTo>
                      <a:pt x="141" y="555"/>
                      <a:pt x="214" y="587"/>
                      <a:pt x="295" y="587"/>
                    </a:cubicBezTo>
                    <a:cubicBezTo>
                      <a:pt x="295" y="587"/>
                      <a:pt x="295" y="587"/>
                      <a:pt x="295" y="587"/>
                    </a:cubicBezTo>
                    <a:cubicBezTo>
                      <a:pt x="375" y="587"/>
                      <a:pt x="448" y="555"/>
                      <a:pt x="501" y="502"/>
                    </a:cubicBezTo>
                    <a:cubicBezTo>
                      <a:pt x="501" y="502"/>
                      <a:pt x="501" y="502"/>
                      <a:pt x="501" y="502"/>
                    </a:cubicBezTo>
                    <a:cubicBezTo>
                      <a:pt x="554" y="449"/>
                      <a:pt x="587" y="376"/>
                      <a:pt x="587" y="296"/>
                    </a:cubicBezTo>
                    <a:cubicBezTo>
                      <a:pt x="587" y="296"/>
                      <a:pt x="587" y="296"/>
                      <a:pt x="587" y="296"/>
                    </a:cubicBezTo>
                    <a:cubicBezTo>
                      <a:pt x="587" y="215"/>
                      <a:pt x="554" y="142"/>
                      <a:pt x="501" y="89"/>
                    </a:cubicBezTo>
                    <a:cubicBezTo>
                      <a:pt x="501" y="89"/>
                      <a:pt x="501" y="89"/>
                      <a:pt x="501" y="89"/>
                    </a:cubicBezTo>
                    <a:cubicBezTo>
                      <a:pt x="448" y="37"/>
                      <a:pt x="375" y="4"/>
                      <a:pt x="295" y="4"/>
                    </a:cubicBezTo>
                    <a:cubicBezTo>
                      <a:pt x="295" y="4"/>
                      <a:pt x="295" y="4"/>
                      <a:pt x="295" y="4"/>
                    </a:cubicBezTo>
                    <a:cubicBezTo>
                      <a:pt x="214" y="4"/>
                      <a:pt x="141" y="37"/>
                      <a:pt x="89" y="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1"/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5041900" y="2373313"/>
                <a:ext cx="2116138" cy="2112963"/>
              </a:xfrm>
              <a:custGeom>
                <a:avLst/>
                <a:gdLst>
                  <a:gd name="T0" fmla="*/ 0 w 562"/>
                  <a:gd name="T1" fmla="*/ 281 h 561"/>
                  <a:gd name="T2" fmla="*/ 281 w 562"/>
                  <a:gd name="T3" fmla="*/ 0 h 561"/>
                  <a:gd name="T4" fmla="*/ 281 w 562"/>
                  <a:gd name="T5" fmla="*/ 0 h 561"/>
                  <a:gd name="T6" fmla="*/ 562 w 562"/>
                  <a:gd name="T7" fmla="*/ 281 h 561"/>
                  <a:gd name="T8" fmla="*/ 562 w 562"/>
                  <a:gd name="T9" fmla="*/ 281 h 561"/>
                  <a:gd name="T10" fmla="*/ 281 w 562"/>
                  <a:gd name="T11" fmla="*/ 561 h 561"/>
                  <a:gd name="T12" fmla="*/ 281 w 562"/>
                  <a:gd name="T13" fmla="*/ 561 h 561"/>
                  <a:gd name="T14" fmla="*/ 0 w 562"/>
                  <a:gd name="T15" fmla="*/ 281 h 561"/>
                  <a:gd name="T16" fmla="*/ 89 w 562"/>
                  <a:gd name="T17" fmla="*/ 89 h 561"/>
                  <a:gd name="T18" fmla="*/ 10 w 562"/>
                  <a:gd name="T19" fmla="*/ 281 h 561"/>
                  <a:gd name="T20" fmla="*/ 10 w 562"/>
                  <a:gd name="T21" fmla="*/ 281 h 561"/>
                  <a:gd name="T22" fmla="*/ 89 w 562"/>
                  <a:gd name="T23" fmla="*/ 472 h 561"/>
                  <a:gd name="T24" fmla="*/ 89 w 562"/>
                  <a:gd name="T25" fmla="*/ 472 h 561"/>
                  <a:gd name="T26" fmla="*/ 281 w 562"/>
                  <a:gd name="T27" fmla="*/ 551 h 561"/>
                  <a:gd name="T28" fmla="*/ 281 w 562"/>
                  <a:gd name="T29" fmla="*/ 551 h 561"/>
                  <a:gd name="T30" fmla="*/ 472 w 562"/>
                  <a:gd name="T31" fmla="*/ 472 h 561"/>
                  <a:gd name="T32" fmla="*/ 472 w 562"/>
                  <a:gd name="T33" fmla="*/ 472 h 561"/>
                  <a:gd name="T34" fmla="*/ 552 w 562"/>
                  <a:gd name="T35" fmla="*/ 281 h 561"/>
                  <a:gd name="T36" fmla="*/ 552 w 562"/>
                  <a:gd name="T37" fmla="*/ 281 h 561"/>
                  <a:gd name="T38" fmla="*/ 472 w 562"/>
                  <a:gd name="T39" fmla="*/ 89 h 561"/>
                  <a:gd name="T40" fmla="*/ 472 w 562"/>
                  <a:gd name="T41" fmla="*/ 89 h 561"/>
                  <a:gd name="T42" fmla="*/ 281 w 562"/>
                  <a:gd name="T43" fmla="*/ 10 h 561"/>
                  <a:gd name="T44" fmla="*/ 281 w 562"/>
                  <a:gd name="T45" fmla="*/ 10 h 561"/>
                  <a:gd name="T46" fmla="*/ 89 w 562"/>
                  <a:gd name="T47" fmla="*/ 89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62" h="561">
                    <a:moveTo>
                      <a:pt x="0" y="281"/>
                    </a:moveTo>
                    <a:cubicBezTo>
                      <a:pt x="0" y="126"/>
                      <a:pt x="126" y="0"/>
                      <a:pt x="281" y="0"/>
                    </a:cubicBezTo>
                    <a:cubicBezTo>
                      <a:pt x="281" y="0"/>
                      <a:pt x="281" y="0"/>
                      <a:pt x="281" y="0"/>
                    </a:cubicBezTo>
                    <a:cubicBezTo>
                      <a:pt x="436" y="0"/>
                      <a:pt x="562" y="126"/>
                      <a:pt x="562" y="281"/>
                    </a:cubicBezTo>
                    <a:cubicBezTo>
                      <a:pt x="562" y="281"/>
                      <a:pt x="562" y="281"/>
                      <a:pt x="562" y="281"/>
                    </a:cubicBezTo>
                    <a:cubicBezTo>
                      <a:pt x="562" y="436"/>
                      <a:pt x="436" y="561"/>
                      <a:pt x="281" y="561"/>
                    </a:cubicBezTo>
                    <a:cubicBezTo>
                      <a:pt x="281" y="561"/>
                      <a:pt x="281" y="561"/>
                      <a:pt x="281" y="561"/>
                    </a:cubicBezTo>
                    <a:cubicBezTo>
                      <a:pt x="126" y="561"/>
                      <a:pt x="0" y="436"/>
                      <a:pt x="0" y="281"/>
                    </a:cubicBezTo>
                    <a:close/>
                    <a:moveTo>
                      <a:pt x="89" y="89"/>
                    </a:moveTo>
                    <a:cubicBezTo>
                      <a:pt x="40" y="138"/>
                      <a:pt x="10" y="206"/>
                      <a:pt x="10" y="281"/>
                    </a:cubicBezTo>
                    <a:cubicBezTo>
                      <a:pt x="10" y="281"/>
                      <a:pt x="10" y="281"/>
                      <a:pt x="10" y="281"/>
                    </a:cubicBezTo>
                    <a:cubicBezTo>
                      <a:pt x="10" y="355"/>
                      <a:pt x="40" y="423"/>
                      <a:pt x="89" y="472"/>
                    </a:cubicBezTo>
                    <a:cubicBezTo>
                      <a:pt x="89" y="472"/>
                      <a:pt x="89" y="472"/>
                      <a:pt x="89" y="472"/>
                    </a:cubicBezTo>
                    <a:cubicBezTo>
                      <a:pt x="138" y="521"/>
                      <a:pt x="206" y="551"/>
                      <a:pt x="281" y="551"/>
                    </a:cubicBezTo>
                    <a:cubicBezTo>
                      <a:pt x="281" y="551"/>
                      <a:pt x="281" y="551"/>
                      <a:pt x="281" y="551"/>
                    </a:cubicBezTo>
                    <a:cubicBezTo>
                      <a:pt x="356" y="551"/>
                      <a:pt x="423" y="521"/>
                      <a:pt x="472" y="472"/>
                    </a:cubicBezTo>
                    <a:cubicBezTo>
                      <a:pt x="472" y="472"/>
                      <a:pt x="472" y="472"/>
                      <a:pt x="472" y="472"/>
                    </a:cubicBezTo>
                    <a:cubicBezTo>
                      <a:pt x="521" y="423"/>
                      <a:pt x="552" y="355"/>
                      <a:pt x="552" y="281"/>
                    </a:cubicBezTo>
                    <a:cubicBezTo>
                      <a:pt x="552" y="281"/>
                      <a:pt x="552" y="281"/>
                      <a:pt x="552" y="281"/>
                    </a:cubicBezTo>
                    <a:cubicBezTo>
                      <a:pt x="552" y="206"/>
                      <a:pt x="521" y="138"/>
                      <a:pt x="472" y="89"/>
                    </a:cubicBezTo>
                    <a:cubicBezTo>
                      <a:pt x="472" y="89"/>
                      <a:pt x="472" y="89"/>
                      <a:pt x="472" y="89"/>
                    </a:cubicBezTo>
                    <a:cubicBezTo>
                      <a:pt x="423" y="40"/>
                      <a:pt x="356" y="10"/>
                      <a:pt x="281" y="10"/>
                    </a:cubicBezTo>
                    <a:cubicBezTo>
                      <a:pt x="281" y="10"/>
                      <a:pt x="281" y="10"/>
                      <a:pt x="281" y="10"/>
                    </a:cubicBezTo>
                    <a:cubicBezTo>
                      <a:pt x="206" y="10"/>
                      <a:pt x="138" y="40"/>
                      <a:pt x="89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>
              <p:custDataLst>
                <p:tags r:id="rId37"/>
              </p:custDataLst>
            </p:nvPr>
          </p:nvSpPr>
          <p:spPr>
            <a:xfrm>
              <a:off x="811734" y="2960538"/>
              <a:ext cx="2679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rgbClr val="FDFCDC"/>
                  </a:solidFill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2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1" name="淘宝店chenying0907 23"/>
          <p:cNvGrpSpPr/>
          <p:nvPr/>
        </p:nvGrpSpPr>
        <p:grpSpPr>
          <a:xfrm>
            <a:off x="1601241" y="3012393"/>
            <a:ext cx="469900" cy="454025"/>
            <a:chOff x="4797425" y="2112963"/>
            <a:chExt cx="2605088" cy="2632075"/>
          </a:xfrm>
        </p:grpSpPr>
        <p:sp>
          <p:nvSpPr>
            <p:cNvPr id="32" name="Freeform 9"/>
            <p:cNvSpPr/>
            <p:nvPr>
              <p:custDataLst>
                <p:tags r:id="rId34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1676806" y="3030808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36" name="淘宝店chenying0907 23"/>
          <p:cNvGrpSpPr/>
          <p:nvPr/>
        </p:nvGrpSpPr>
        <p:grpSpPr>
          <a:xfrm>
            <a:off x="2707872" y="3009255"/>
            <a:ext cx="469900" cy="454025"/>
            <a:chOff x="4797425" y="2112963"/>
            <a:chExt cx="2605088" cy="2632075"/>
          </a:xfrm>
        </p:grpSpPr>
        <p:sp>
          <p:nvSpPr>
            <p:cNvPr id="37" name="Freeform 9"/>
            <p:cNvSpPr/>
            <p:nvPr>
              <p:custDataLst>
                <p:tags r:id="rId31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1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文本框 39"/>
          <p:cNvSpPr txBox="1"/>
          <p:nvPr>
            <p:custDataLst>
              <p:tags r:id="rId4"/>
            </p:custDataLst>
          </p:nvPr>
        </p:nvSpPr>
        <p:spPr>
          <a:xfrm>
            <a:off x="2783437" y="3027670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4" name="文本框 67"/>
          <p:cNvSpPr txBox="1"/>
          <p:nvPr>
            <p:custDataLst>
              <p:tags r:id="rId5"/>
            </p:custDataLst>
          </p:nvPr>
        </p:nvSpPr>
        <p:spPr>
          <a:xfrm>
            <a:off x="1329796" y="3631608"/>
            <a:ext cx="96198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向量组的</a:t>
            </a:r>
            <a:br>
              <a:rPr lang="en-US" altLang="zh-CN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</a:br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线性相关性</a:t>
            </a:r>
          </a:p>
        </p:txBody>
      </p:sp>
      <p:sp>
        <p:nvSpPr>
          <p:cNvPr id="4" name="文本框 67"/>
          <p:cNvSpPr txBox="1"/>
          <p:nvPr>
            <p:custDataLst>
              <p:tags r:id="rId6"/>
            </p:custDataLst>
          </p:nvPr>
        </p:nvSpPr>
        <p:spPr>
          <a:xfrm>
            <a:off x="3654720" y="3631016"/>
            <a:ext cx="86764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特征值与特征向量</a:t>
            </a:r>
          </a:p>
        </p:txBody>
      </p:sp>
      <p:grpSp>
        <p:nvGrpSpPr>
          <p:cNvPr id="5" name="淘宝店chenying0907 23"/>
          <p:cNvGrpSpPr/>
          <p:nvPr/>
        </p:nvGrpSpPr>
        <p:grpSpPr>
          <a:xfrm>
            <a:off x="3878991" y="3009255"/>
            <a:ext cx="469900" cy="454025"/>
            <a:chOff x="4797425" y="2112963"/>
            <a:chExt cx="2605088" cy="2632075"/>
          </a:xfrm>
        </p:grpSpPr>
        <p:sp>
          <p:nvSpPr>
            <p:cNvPr id="6" name="Freeform 9"/>
            <p:cNvSpPr/>
            <p:nvPr>
              <p:custDataLst>
                <p:tags r:id="rId28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10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3954556" y="3027670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11" name="淘宝店chenying0907 23"/>
          <p:cNvGrpSpPr/>
          <p:nvPr/>
        </p:nvGrpSpPr>
        <p:grpSpPr>
          <a:xfrm>
            <a:off x="4910916" y="3040881"/>
            <a:ext cx="469900" cy="454025"/>
            <a:chOff x="4797425" y="2112963"/>
            <a:chExt cx="2605088" cy="2632075"/>
          </a:xfrm>
        </p:grpSpPr>
        <p:sp>
          <p:nvSpPr>
            <p:cNvPr id="12" name="Freeform 9"/>
            <p:cNvSpPr/>
            <p:nvPr>
              <p:custDataLst>
                <p:tags r:id="rId25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4986481" y="3059296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17" name="淘宝店chenying0907 23"/>
          <p:cNvGrpSpPr/>
          <p:nvPr/>
        </p:nvGrpSpPr>
        <p:grpSpPr>
          <a:xfrm>
            <a:off x="6042767" y="3048247"/>
            <a:ext cx="469900" cy="454025"/>
            <a:chOff x="4797425" y="2112963"/>
            <a:chExt cx="2605088" cy="2632075"/>
          </a:xfrm>
        </p:grpSpPr>
        <p:sp>
          <p:nvSpPr>
            <p:cNvPr id="18" name="Freeform 9"/>
            <p:cNvSpPr/>
            <p:nvPr>
              <p:custDataLst>
                <p:tags r:id="rId22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6118332" y="3066662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2" name="淘宝店chenying0907 23"/>
          <p:cNvGrpSpPr/>
          <p:nvPr/>
        </p:nvGrpSpPr>
        <p:grpSpPr>
          <a:xfrm>
            <a:off x="7072577" y="3048247"/>
            <a:ext cx="469900" cy="454025"/>
            <a:chOff x="4797425" y="2112963"/>
            <a:chExt cx="2605088" cy="2632075"/>
          </a:xfrm>
        </p:grpSpPr>
        <p:sp>
          <p:nvSpPr>
            <p:cNvPr id="23" name="Freeform 9"/>
            <p:cNvSpPr/>
            <p:nvPr>
              <p:custDataLst>
                <p:tags r:id="rId19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0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7148142" y="3066662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41" name="淘宝店chenying0907 23"/>
          <p:cNvGrpSpPr/>
          <p:nvPr/>
        </p:nvGrpSpPr>
        <p:grpSpPr>
          <a:xfrm>
            <a:off x="8192954" y="3048247"/>
            <a:ext cx="469900" cy="454025"/>
            <a:chOff x="4797425" y="2112963"/>
            <a:chExt cx="2605088" cy="2632075"/>
          </a:xfrm>
        </p:grpSpPr>
        <p:sp>
          <p:nvSpPr>
            <p:cNvPr id="42" name="Freeform 9"/>
            <p:cNvSpPr/>
            <p:nvPr>
              <p:custDataLst>
                <p:tags r:id="rId16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文本框 45"/>
          <p:cNvSpPr txBox="1"/>
          <p:nvPr>
            <p:custDataLst>
              <p:tags r:id="rId11"/>
            </p:custDataLst>
          </p:nvPr>
        </p:nvSpPr>
        <p:spPr>
          <a:xfrm>
            <a:off x="8268519" y="3066662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8" name="文本框 67"/>
          <p:cNvSpPr txBox="1"/>
          <p:nvPr>
            <p:custDataLst>
              <p:tags r:id="rId12"/>
            </p:custDataLst>
          </p:nvPr>
        </p:nvSpPr>
        <p:spPr>
          <a:xfrm>
            <a:off x="4712044" y="3620363"/>
            <a:ext cx="86764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相似矩阵对角化</a:t>
            </a:r>
          </a:p>
        </p:txBody>
      </p:sp>
      <p:sp>
        <p:nvSpPr>
          <p:cNvPr id="50" name="文本框 67"/>
          <p:cNvSpPr txBox="1"/>
          <p:nvPr>
            <p:custDataLst>
              <p:tags r:id="rId13"/>
            </p:custDataLst>
          </p:nvPr>
        </p:nvSpPr>
        <p:spPr>
          <a:xfrm>
            <a:off x="5763506" y="3620363"/>
            <a:ext cx="103950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二次型的</a:t>
            </a:r>
            <a:br>
              <a:rPr lang="en-US" altLang="zh-CN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</a:br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标准形变换</a:t>
            </a:r>
          </a:p>
        </p:txBody>
      </p:sp>
      <p:sp>
        <p:nvSpPr>
          <p:cNvPr id="52" name="文本框 67"/>
          <p:cNvSpPr txBox="1"/>
          <p:nvPr>
            <p:custDataLst>
              <p:tags r:id="rId14"/>
            </p:custDataLst>
          </p:nvPr>
        </p:nvSpPr>
        <p:spPr>
          <a:xfrm>
            <a:off x="6881780" y="3626121"/>
            <a:ext cx="86764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二次型</a:t>
            </a:r>
            <a:br>
              <a:rPr lang="en-US" altLang="zh-CN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</a:br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的正定性</a:t>
            </a:r>
          </a:p>
        </p:txBody>
      </p:sp>
      <p:sp>
        <p:nvSpPr>
          <p:cNvPr id="55" name="文本框 67"/>
          <p:cNvSpPr txBox="1"/>
          <p:nvPr>
            <p:custDataLst>
              <p:tags r:id="rId15"/>
            </p:custDataLst>
          </p:nvPr>
        </p:nvSpPr>
        <p:spPr>
          <a:xfrm>
            <a:off x="7895472" y="3631608"/>
            <a:ext cx="96625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矩阵等价</a:t>
            </a:r>
            <a:br>
              <a:rPr lang="en-US" altLang="zh-CN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</a:br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相似及合同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线性相关性的几个定理和推论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681" y="649572"/>
            <a:ext cx="5411327" cy="4493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044149" cy="562720"/>
            <a:chOff x="624995" y="462811"/>
            <a:chExt cx="27255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7255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向量组相关性例题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2439" y="909488"/>
            <a:ext cx="4722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例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：设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A,B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为满足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AB=O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的任意两个非零矩阵，则必有（）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237389" y="1355407"/>
            <a:ext cx="431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的列向量组线性相关，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的行向量组线性相关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252793" y="1812023"/>
            <a:ext cx="431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的列向量组线性相关，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的列向量组线性相关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252793" y="2280113"/>
            <a:ext cx="431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的行向量组线性相关，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的行向量组线性相关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263037" y="2748203"/>
            <a:ext cx="4317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的行向量组线性相关，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的列向量组线性相关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97782" y="3226100"/>
            <a:ext cx="8228718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分析与解</a:t>
            </a:r>
            <a:r>
              <a:rPr lang="zh-CN" altLang="en-US" dirty="0"/>
              <a:t>：设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分别是</a:t>
            </a:r>
            <a:r>
              <a:rPr lang="en-US" altLang="zh-CN" dirty="0" err="1"/>
              <a:t>m×n</a:t>
            </a:r>
            <a:r>
              <a:rPr lang="zh-CN" altLang="en-US" dirty="0"/>
              <a:t>和</a:t>
            </a:r>
            <a:r>
              <a:rPr lang="en-US" altLang="zh-CN" dirty="0" err="1"/>
              <a:t>n×s</a:t>
            </a:r>
            <a:r>
              <a:rPr lang="zh-CN" altLang="en-US" dirty="0"/>
              <a:t>的矩阵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	   </a:t>
            </a:r>
            <a:r>
              <a:rPr lang="zh-CN" altLang="en-US" dirty="0"/>
              <a:t>由</a:t>
            </a:r>
            <a:r>
              <a:rPr lang="en-US" altLang="zh-CN" dirty="0"/>
              <a:t>AB=O</a:t>
            </a:r>
            <a:r>
              <a:rPr lang="zh-CN" altLang="en-US" dirty="0"/>
              <a:t>知</a:t>
            </a:r>
            <a:r>
              <a:rPr lang="en-US" altLang="zh-CN" dirty="0"/>
              <a:t>r(A)+r(B)</a:t>
            </a:r>
            <a:r>
              <a:rPr lang="zh-CN" altLang="en-US" dirty="0"/>
              <a:t>≤</a:t>
            </a:r>
            <a:r>
              <a:rPr lang="en-US" altLang="zh-CN" dirty="0"/>
              <a:t>n</a:t>
            </a:r>
            <a:r>
              <a:rPr lang="zh-CN" altLang="en-US" dirty="0"/>
              <a:t>，再由</a:t>
            </a:r>
            <a:r>
              <a:rPr lang="en-US" altLang="zh-CN" dirty="0"/>
              <a:t>B</a:t>
            </a:r>
            <a:r>
              <a:rPr lang="zh-CN" altLang="en-US" dirty="0"/>
              <a:t>≠</a:t>
            </a:r>
            <a:r>
              <a:rPr lang="en-US" altLang="zh-CN" dirty="0"/>
              <a:t>O</a:t>
            </a:r>
            <a:r>
              <a:rPr lang="zh-CN" altLang="en-US" dirty="0"/>
              <a:t>知</a:t>
            </a:r>
            <a:r>
              <a:rPr lang="en-US" altLang="zh-CN" dirty="0"/>
              <a:t>r(B)</a:t>
            </a:r>
            <a:r>
              <a:rPr lang="zh-CN" altLang="en-US" dirty="0"/>
              <a:t>≥</a:t>
            </a:r>
            <a:r>
              <a:rPr lang="en-US" altLang="zh-CN" dirty="0"/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	   </a:t>
            </a:r>
            <a:r>
              <a:rPr lang="zh-CN" altLang="en-US" dirty="0"/>
              <a:t>因此，</a:t>
            </a:r>
            <a:r>
              <a:rPr lang="en-US" altLang="zh-CN" dirty="0"/>
              <a:t>r(A)</a:t>
            </a:r>
            <a:r>
              <a:rPr lang="zh-CN" altLang="en-US" dirty="0"/>
              <a:t>＜</a:t>
            </a:r>
            <a:r>
              <a:rPr lang="en-US" altLang="zh-CN" dirty="0"/>
              <a:t>n</a:t>
            </a:r>
            <a:r>
              <a:rPr lang="zh-CN" altLang="en-US" dirty="0"/>
              <a:t>，注意</a:t>
            </a:r>
            <a:r>
              <a:rPr lang="en-US" altLang="zh-CN" dirty="0"/>
              <a:t>A</a:t>
            </a:r>
            <a:r>
              <a:rPr lang="zh-CN" altLang="en-US" dirty="0"/>
              <a:t>的列数为</a:t>
            </a:r>
            <a:r>
              <a:rPr lang="en-US" altLang="zh-CN" dirty="0"/>
              <a:t>n</a:t>
            </a:r>
            <a:r>
              <a:rPr lang="zh-CN" altLang="en-US" dirty="0"/>
              <a:t>（即</a:t>
            </a:r>
            <a:r>
              <a:rPr lang="en-US" altLang="zh-CN" dirty="0"/>
              <a:t>A</a:t>
            </a:r>
            <a:r>
              <a:rPr lang="zh-CN" altLang="en-US" dirty="0"/>
              <a:t>的列向量中有</a:t>
            </a:r>
            <a:r>
              <a:rPr lang="en-US" altLang="zh-CN" dirty="0"/>
              <a:t>n</a:t>
            </a:r>
            <a:r>
              <a:rPr lang="zh-CN" altLang="en-US" dirty="0"/>
              <a:t>个向量）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	   </a:t>
            </a:r>
            <a:r>
              <a:rPr lang="zh-CN" altLang="en-US" dirty="0"/>
              <a:t>由此可知</a:t>
            </a:r>
            <a:r>
              <a:rPr lang="en-US" altLang="zh-CN" dirty="0"/>
              <a:t>A</a:t>
            </a:r>
            <a:r>
              <a:rPr lang="zh-CN" altLang="en-US" dirty="0"/>
              <a:t>的列向量组线性相关。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	   </a:t>
            </a:r>
            <a:r>
              <a:rPr lang="zh-CN" altLang="en-US" dirty="0"/>
              <a:t>同理可知</a:t>
            </a:r>
            <a:r>
              <a:rPr lang="en-US" altLang="zh-CN" dirty="0"/>
              <a:t>r(B)&lt;n</a:t>
            </a:r>
            <a:r>
              <a:rPr lang="zh-CN" altLang="en-US" dirty="0"/>
              <a:t>，由于这里</a:t>
            </a:r>
            <a:r>
              <a:rPr lang="en-US" altLang="zh-CN" dirty="0"/>
              <a:t>n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的行数，因此</a:t>
            </a:r>
            <a:r>
              <a:rPr lang="en-US" altLang="zh-CN" dirty="0"/>
              <a:t>B</a:t>
            </a:r>
            <a:r>
              <a:rPr lang="zh-CN" altLang="en-US" dirty="0"/>
              <a:t>的列向量组线性相关，故选</a:t>
            </a:r>
            <a:r>
              <a:rPr lang="en-US" altLang="zh-CN" b="1" dirty="0"/>
              <a:t>A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1"/>
      <p:bldP spid="6" grpId="1"/>
      <p:bldP spid="7" grpId="1"/>
      <p:bldP spid="8" grpId="1"/>
      <p:bldP spid="11" grpId="0"/>
      <p:bldP spid="1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044149" cy="562720"/>
            <a:chOff x="624995" y="462811"/>
            <a:chExt cx="27255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7255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向量组相关性例题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40386" y="1157747"/>
            <a:ext cx="80632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例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：设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为</a:t>
            </a:r>
            <a:r>
              <a:rPr lang="en-US" altLang="zh-CN" sz="2000" dirty="0" err="1">
                <a:solidFill>
                  <a:srgbClr val="121212"/>
                </a:solidFill>
                <a:latin typeface="-apple-system"/>
              </a:rPr>
              <a:t>m×n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矩阵，齐次线性方程组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Ax=0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仅有零解的充要条件是（ ）</a:t>
            </a:r>
            <a:endParaRPr lang="zh-CN" altLang="en-US" sz="2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331538" y="1593064"/>
            <a:ext cx="3424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的行向量组线性无关</a:t>
            </a:r>
            <a:endParaRPr lang="zh-CN" altLang="en-US" sz="2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950496" y="2012769"/>
            <a:ext cx="3424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B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的列向量组线性相关</a:t>
            </a:r>
            <a:endParaRPr lang="zh-CN" altLang="en-US" sz="2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960740" y="1593064"/>
            <a:ext cx="3424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的列向量组线性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无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关</a:t>
            </a:r>
            <a:endParaRPr lang="zh-CN" altLang="en-US" sz="2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4357186" y="2033237"/>
            <a:ext cx="3424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D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的行向量组线性相关</a:t>
            </a:r>
            <a:endParaRPr lang="zh-CN" altLang="en-US" sz="20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1067674" y="2949438"/>
            <a:ext cx="7235808" cy="142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分析与解</a:t>
            </a:r>
            <a:r>
              <a:rPr lang="zh-CN" altLang="en-US" sz="2000" dirty="0"/>
              <a:t>：</a:t>
            </a:r>
            <a:r>
              <a:rPr lang="en-US" altLang="zh-CN" sz="2000" dirty="0"/>
              <a:t>Ax=0</a:t>
            </a:r>
            <a:r>
              <a:rPr lang="zh-CN" altLang="en-US" sz="2000" dirty="0"/>
              <a:t>仅有零解  等价于  </a:t>
            </a:r>
            <a:r>
              <a:rPr lang="en-US" altLang="zh-CN" sz="2000" dirty="0"/>
              <a:t>r(A)=n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					 </a:t>
            </a:r>
            <a:r>
              <a:rPr lang="zh-CN" altLang="en-US" sz="2000" dirty="0"/>
              <a:t>等价于   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的列向量组线性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无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关</a:t>
            </a:r>
            <a:endParaRPr lang="en-US" altLang="zh-CN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		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故选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A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1"/>
      <p:bldP spid="15" grpId="1"/>
      <p:bldP spid="16" grpId="1"/>
      <p:bldP spid="17" grpId="1"/>
      <p:bldP spid="1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044149" cy="562720"/>
            <a:chOff x="624995" y="462811"/>
            <a:chExt cx="27255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7255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向量组相关性例题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46" y="648240"/>
            <a:ext cx="7496175" cy="723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9389" y="1428180"/>
            <a:ext cx="5691189" cy="3686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044149" cy="562720"/>
            <a:chOff x="624995" y="462811"/>
            <a:chExt cx="27255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7255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向量组相关性例题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46" y="887215"/>
            <a:ext cx="4553043" cy="121594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rcRect t="65560"/>
          <a:stretch>
            <a:fillRect/>
          </a:stretch>
        </p:blipFill>
        <p:spPr>
          <a:xfrm>
            <a:off x="3628877" y="3908161"/>
            <a:ext cx="3556561" cy="12159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rcRect b="40843"/>
          <a:stretch>
            <a:fillRect/>
          </a:stretch>
        </p:blipFill>
        <p:spPr>
          <a:xfrm>
            <a:off x="29293" y="3040340"/>
            <a:ext cx="3556561" cy="2088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095337" y="861027"/>
                <a:ext cx="3706612" cy="152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如果对这两个向量组右乘一个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/>
                  <a:t>维的矩阵，得到的向量组在什么样的情况下是线性相关？在什么样的情况下是线性无关？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337" y="861027"/>
                <a:ext cx="3706612" cy="1525739"/>
              </a:xfrm>
              <a:prstGeom prst="rect">
                <a:avLst/>
              </a:prstGeom>
              <a:blipFill rotWithShape="1">
                <a:blip r:embed="rId9"/>
                <a:stretch>
                  <a:fillRect l="-3" t="-39" r="6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线性表示的条件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68471" y="1019710"/>
            <a:ext cx="60936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线性表示的</a:t>
            </a:r>
            <a:r>
              <a:rPr lang="zh-CN" altLang="en-US" b="1" i="0" dirty="0">
                <a:solidFill>
                  <a:srgbClr val="191919"/>
                </a:solidFill>
                <a:effectLst/>
                <a:latin typeface="PingFang SC"/>
              </a:rPr>
              <a:t>充要条件：</a:t>
            </a:r>
            <a:endParaRPr lang="en-US" altLang="zh-CN" b="1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非零列向量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β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可由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α1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α2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…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αs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线性表示</a:t>
            </a:r>
          </a:p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非齐次线性方程组（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α1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α2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…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αs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）（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x1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x2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…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latin typeface="PingFang SC"/>
              </a:rPr>
              <a:t>xs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）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T=β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有解</a:t>
            </a:r>
            <a:r>
              <a:rPr lang="zh-CN" altLang="en-US" dirty="0">
                <a:solidFill>
                  <a:srgbClr val="191919"/>
                </a:solidFill>
                <a:latin typeface="PingFang SC"/>
              </a:rPr>
              <a:t>：</a:t>
            </a:r>
            <a:endParaRPr lang="zh-CN" altLang="en-US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R(α1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α2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…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αs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）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=     </a:t>
            </a:r>
            <a:r>
              <a:rPr lang="en-US" altLang="zh-CN" dirty="0">
                <a:solidFill>
                  <a:srgbClr val="191919"/>
                </a:solidFill>
                <a:latin typeface="PingFang SC"/>
              </a:rPr>
              <a:t>R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(α1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α2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…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αs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β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）</a:t>
            </a:r>
            <a:endParaRPr lang="en-US" altLang="zh-CN" dirty="0">
              <a:solidFill>
                <a:srgbClr val="191919"/>
              </a:solidFill>
              <a:latin typeface="PingFang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1579278" cy="562720"/>
            <a:chOff x="624995" y="462811"/>
            <a:chExt cx="2105704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线性表出例题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38" y="990216"/>
            <a:ext cx="4382262" cy="7303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56725"/>
            <a:ext cx="4798354" cy="2217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3633" y="1756725"/>
            <a:ext cx="4653407" cy="278368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332404"/>
            <a:ext cx="4584602" cy="794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8"/>
            <a:ext cx="484748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59457" y="2105287"/>
            <a:ext cx="4603117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向量组的秩和向量空间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lum bright="70000" contrast="-70000"/>
          </a:blip>
          <a:srcRect r="67852"/>
          <a:stretch>
            <a:fillRect/>
          </a:stretch>
        </p:blipFill>
        <p:spPr>
          <a:xfrm>
            <a:off x="0" y="1537970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7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向量组的秩的定义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75" y="1667633"/>
            <a:ext cx="8464550" cy="278671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3750" y="931274"/>
            <a:ext cx="1467068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什么是秩？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极大线性无关组例题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59" y="841248"/>
            <a:ext cx="6310314" cy="10291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985" y="1870364"/>
            <a:ext cx="5453062" cy="3153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8"/>
            <a:ext cx="48006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74183" y="2019303"/>
            <a:ext cx="3370153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线性方程组求解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lum bright="70000" contrast="-70000"/>
          </a:blip>
          <a:srcRect r="67852"/>
          <a:stretch>
            <a:fillRect/>
          </a:stretch>
        </p:blipFill>
        <p:spPr>
          <a:xfrm>
            <a:off x="0" y="1537970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7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向量组的秩例题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319" y="908319"/>
            <a:ext cx="7581900" cy="876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291" y="1933575"/>
            <a:ext cx="7410450" cy="301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1811714" cy="562720"/>
            <a:chOff x="624995" y="462811"/>
            <a:chExt cx="2415618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41561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向量空间的定义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31" y="841248"/>
            <a:ext cx="7096297" cy="42291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9008" y="841248"/>
            <a:ext cx="5817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向量空间：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7784861" y="752248"/>
            <a:ext cx="2040262" cy="292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维数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坐标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自然基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过渡矩阵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坐标变换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1579278" cy="562720"/>
            <a:chOff x="624995" y="462811"/>
            <a:chExt cx="2105704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向量空间考点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49051"/>
            <a:ext cx="9144000" cy="208137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02137" y="4835723"/>
            <a:ext cx="2907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https://space.bilibili.com/88461692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1811714" cy="562720"/>
            <a:chOff x="624995" y="462811"/>
            <a:chExt cx="2415619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41561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向量空间计算题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41248"/>
            <a:ext cx="7270811" cy="15130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050" y="1959833"/>
            <a:ext cx="6408950" cy="3183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8"/>
            <a:ext cx="484748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59457" y="2105287"/>
            <a:ext cx="4603117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特征值与特征向量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lum bright="70000" contrast="-70000"/>
          </a:blip>
          <a:srcRect r="67852"/>
          <a:stretch>
            <a:fillRect/>
          </a:stretch>
        </p:blipFill>
        <p:spPr>
          <a:xfrm>
            <a:off x="0" y="1537970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7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044149" cy="562720"/>
            <a:chOff x="624995" y="462811"/>
            <a:chExt cx="2725532" cy="75029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5" y="462811"/>
              <a:ext cx="27255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特征值与特征向量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2055383" y="949327"/>
          <a:ext cx="6538818" cy="2214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8" imgW="4291965" imgH="1536700" progId="Equation.3">
                  <p:embed/>
                </p:oleObj>
              </mc:Choice>
              <mc:Fallback>
                <p:oleObj name="Equation" r:id="rId8" imgW="4291965" imgH="1536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383" y="949327"/>
                        <a:ext cx="6538818" cy="2214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/>
        </p:nvGraphicFramePr>
        <p:xfrm>
          <a:off x="3700461" y="3513998"/>
          <a:ext cx="1280796" cy="444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10" imgW="1181100" imgH="355600" progId="Equation.3">
                  <p:embed/>
                </p:oleObj>
              </mc:Choice>
              <mc:Fallback>
                <p:oleObj name="Equation" r:id="rId10" imgW="1181100" imgH="355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1" y="3513998"/>
                        <a:ext cx="1280796" cy="444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12749" y="892970"/>
            <a:ext cx="2178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定义：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2749" y="3886590"/>
            <a:ext cx="57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20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endParaRPr lang="zh-CN" altLang="en-US" sz="20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896619" y="3736095"/>
            <a:ext cx="243205" cy="822960"/>
          </a:xfrm>
          <a:prstGeom prst="leftBrace">
            <a:avLst>
              <a:gd name="adj1" fmla="val 26275"/>
              <a:gd name="adj2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16024" y="3490985"/>
            <a:ext cx="2484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0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方阵</a:t>
            </a:r>
            <a:r>
              <a:rPr lang="en-US" altLang="zh-CN" sz="2000" i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sz="20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特征方程</a:t>
            </a:r>
            <a:r>
              <a:rPr lang="zh-CN" altLang="en-US" sz="20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39824" y="4367920"/>
            <a:ext cx="2488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0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方阵</a:t>
            </a:r>
            <a:r>
              <a:rPr lang="en-US" altLang="zh-CN" sz="2000" i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sz="20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特征多项式</a:t>
            </a:r>
            <a:r>
              <a:rPr lang="zh-CN" altLang="en-US" sz="20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</a:p>
        </p:txBody>
      </p:sp>
      <p:graphicFrame>
        <p:nvGraphicFramePr>
          <p:cNvPr id="23" name="对象 22"/>
          <p:cNvGraphicFramePr/>
          <p:nvPr/>
        </p:nvGraphicFramePr>
        <p:xfrm>
          <a:off x="3700461" y="4367920"/>
          <a:ext cx="1826896" cy="49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r:id="rId12" imgW="2419985" imgH="628650" progId="Equation.KSEE3">
                  <p:embed/>
                </p:oleObj>
              </mc:Choice>
              <mc:Fallback>
                <p:oleObj r:id="rId12" imgW="2419985" imgH="628650" progId="Equation.KSEE3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00461" y="4367920"/>
                        <a:ext cx="1826896" cy="496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973891" cy="562720"/>
            <a:chOff x="624995" y="462811"/>
            <a:chExt cx="3965189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39651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特征值（向量）的相关性质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8" y="839176"/>
            <a:ext cx="7622021" cy="1146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4889" y="931543"/>
            <a:ext cx="1414463" cy="321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5890" y="1493973"/>
            <a:ext cx="1271227" cy="392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17" y="2083311"/>
            <a:ext cx="4540683" cy="382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475" y="2786062"/>
            <a:ext cx="4008163" cy="1908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6015" y="2181627"/>
            <a:ext cx="4273510" cy="26891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973891" cy="562720"/>
            <a:chOff x="624995" y="462811"/>
            <a:chExt cx="3965189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396518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特征值（向量）的相关性质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86024"/>
            <a:ext cx="5163132" cy="45484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3132" y="591820"/>
            <a:ext cx="3962968" cy="1314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rcRect r="14415" b="35498"/>
          <a:stretch>
            <a:fillRect/>
          </a:stretch>
        </p:blipFill>
        <p:spPr>
          <a:xfrm>
            <a:off x="5237091" y="3163359"/>
            <a:ext cx="3570733" cy="1396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3209533" cy="562720"/>
            <a:chOff x="624995" y="462811"/>
            <a:chExt cx="4279380" cy="75029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5" y="462811"/>
              <a:ext cx="4279380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特征值与特征向量的求解步骤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62993" y="1982413"/>
            <a:ext cx="7895991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求出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特征多项式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             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的全部根，即得矩阵　的全部特征值；</a:t>
            </a:r>
          </a:p>
        </p:txBody>
      </p:sp>
      <p:graphicFrame>
        <p:nvGraphicFramePr>
          <p:cNvPr id="12" name="Object 17"/>
          <p:cNvGraphicFramePr>
            <a:graphicFrameLocks noChangeAspect="1"/>
          </p:cNvGraphicFramePr>
          <p:nvPr/>
        </p:nvGraphicFramePr>
        <p:xfrm>
          <a:off x="8410768" y="2092786"/>
          <a:ext cx="389898" cy="30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8" imgW="292100" imgH="304800" progId="Equation.3">
                  <p:embed/>
                </p:oleObj>
              </mc:Choice>
              <mc:Fallback>
                <p:oleObj name="Equation" r:id="rId8" imgW="292100" imgH="304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0768" y="2092786"/>
                        <a:ext cx="389898" cy="304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662993" y="1164335"/>
            <a:ext cx="5976620" cy="467200"/>
            <a:chOff x="276460" y="1205086"/>
            <a:chExt cx="5976620" cy="467200"/>
          </a:xfrm>
        </p:grpSpPr>
        <p:grpSp>
          <p:nvGrpSpPr>
            <p:cNvPr id="3" name="Group 18"/>
            <p:cNvGrpSpPr/>
            <p:nvPr/>
          </p:nvGrpSpPr>
          <p:grpSpPr bwMode="auto">
            <a:xfrm>
              <a:off x="276460" y="1205086"/>
              <a:ext cx="4362451" cy="461962"/>
              <a:chOff x="504" y="1247"/>
              <a:chExt cx="2748" cy="291"/>
            </a:xfrm>
          </p:grpSpPr>
          <p:sp>
            <p:nvSpPr>
              <p:cNvPr id="6" name="Text Box 3"/>
              <p:cNvSpPr txBox="1">
                <a:spLocks noChangeArrowheads="1"/>
              </p:cNvSpPr>
              <p:nvPr/>
            </p:nvSpPr>
            <p:spPr bwMode="auto">
              <a:xfrm>
                <a:off x="504" y="1247"/>
                <a:ext cx="274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latin typeface="黑体" panose="02010609060101010101" charset="-122"/>
                    <a:ea typeface="黑体" panose="02010609060101010101" charset="-122"/>
                  </a:rPr>
                  <a:t>（</a:t>
                </a:r>
                <a:r>
                  <a:rPr lang="en-US" altLang="zh-CN" sz="2400" b="1" dirty="0"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r>
                  <a:rPr lang="zh-CN" altLang="en-US" sz="2400" b="1" dirty="0">
                    <a:latin typeface="黑体" panose="02010609060101010101" charset="-122"/>
                    <a:ea typeface="黑体" panose="02010609060101010101" charset="-122"/>
                  </a:rPr>
                  <a:t>）计算矩阵　的特征多项式</a:t>
                </a:r>
              </a:p>
            </p:txBody>
          </p:sp>
          <p:graphicFrame>
            <p:nvGraphicFramePr>
              <p:cNvPr id="7" name="Object 15"/>
              <p:cNvGraphicFramePr>
                <a:graphicFrameLocks noChangeAspect="1"/>
              </p:cNvGraphicFramePr>
              <p:nvPr/>
            </p:nvGraphicFramePr>
            <p:xfrm>
              <a:off x="1830" y="1315"/>
              <a:ext cx="18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64" name="Equation" r:id="rId10" imgW="292100" imgH="304800" progId="Equation.DSMT4">
                      <p:embed/>
                    </p:oleObj>
                  </mc:Choice>
                  <mc:Fallback>
                    <p:oleObj name="Equation" r:id="rId10" imgW="292100" imgH="304800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0" y="1315"/>
                            <a:ext cx="184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" name="对象 12"/>
            <p:cNvGraphicFramePr/>
            <p:nvPr/>
          </p:nvGraphicFramePr>
          <p:xfrm>
            <a:off x="4534135" y="1260171"/>
            <a:ext cx="1718945" cy="412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5" r:id="rId11" imgW="1282700" imgH="316865" progId="Equation.KSEE3">
                    <p:embed/>
                  </p:oleObj>
                </mc:Choice>
                <mc:Fallback>
                  <p:oleObj r:id="rId11" imgW="1282700" imgH="316865" progId="Equation.KSEE3">
                    <p:embed/>
                    <p:pic>
                      <p:nvPicPr>
                        <p:cNvPr id="0" name="对象 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34135" y="1260171"/>
                          <a:ext cx="1718945" cy="4121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对象 14"/>
          <p:cNvGraphicFramePr/>
          <p:nvPr/>
        </p:nvGraphicFramePr>
        <p:xfrm>
          <a:off x="3745875" y="2042679"/>
          <a:ext cx="1911350" cy="40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r:id="rId13" imgW="1925320" imgH="429260" progId="Equation.KSEE3">
                  <p:embed/>
                </p:oleObj>
              </mc:Choice>
              <mc:Fallback>
                <p:oleObj r:id="rId13" imgW="1925320" imgH="429260" progId="Equation.KSEE3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45875" y="2042679"/>
                        <a:ext cx="1911350" cy="405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662993" y="3065665"/>
            <a:ext cx="7895991" cy="1569660"/>
            <a:chOff x="345493" y="3282428"/>
            <a:chExt cx="7895991" cy="1569660"/>
          </a:xfrm>
        </p:grpSpPr>
        <p:sp>
          <p:nvSpPr>
            <p:cNvPr id="19" name="Text Box 5"/>
            <p:cNvSpPr txBox="1">
              <a:spLocks noChangeArrowheads="1"/>
            </p:cNvSpPr>
            <p:nvPr/>
          </p:nvSpPr>
          <p:spPr bwMode="auto">
            <a:xfrm>
              <a:off x="345493" y="3282428"/>
              <a:ext cx="7895991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（</a:t>
              </a:r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3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）</a:t>
              </a:r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对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每一个特征值</a:t>
              </a:r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   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，都将其代入相应的齐次线性方程组：</a:t>
              </a:r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           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，</a:t>
              </a:r>
            </a:p>
            <a:p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        </a:t>
              </a:r>
            </a:p>
            <a:p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	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求出对应的基础解系，即得该特征值的特征向量。</a:t>
              </a:r>
            </a:p>
          </p:txBody>
        </p:sp>
        <p:graphicFrame>
          <p:nvGraphicFramePr>
            <p:cNvPr id="20" name="对象 19"/>
            <p:cNvGraphicFramePr/>
            <p:nvPr/>
          </p:nvGraphicFramePr>
          <p:xfrm>
            <a:off x="3428375" y="3316477"/>
            <a:ext cx="339725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7" r:id="rId15" imgW="368935" imgH="402590" progId="Equation.KSEE3">
                    <p:embed/>
                  </p:oleObj>
                </mc:Choice>
                <mc:Fallback>
                  <p:oleObj r:id="rId15" imgW="368935" imgH="402590" progId="Equation.KSEE3">
                    <p:embed/>
                    <p:pic>
                      <p:nvPicPr>
                        <p:cNvPr id="0" name="对象 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428375" y="3316477"/>
                          <a:ext cx="339725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/>
            <p:nvPr/>
          </p:nvGraphicFramePr>
          <p:xfrm>
            <a:off x="1158359" y="3735577"/>
            <a:ext cx="1875790" cy="4908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8" r:id="rId17" imgW="1704340" imgH="402590" progId="Equation.KSEE3">
                    <p:embed/>
                  </p:oleObj>
                </mc:Choice>
                <mc:Fallback>
                  <p:oleObj r:id="rId17" imgW="1704340" imgH="402590" progId="Equation.KSEE3">
                    <p:embed/>
                    <p:pic>
                      <p:nvPicPr>
                        <p:cNvPr id="0" name="对象 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158359" y="3735577"/>
                          <a:ext cx="1875790" cy="4908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4142481" cy="562720"/>
            <a:chOff x="624995" y="462811"/>
            <a:chExt cx="5523309" cy="75029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5" y="462811"/>
              <a:ext cx="552330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特征值与特征向量的求解步骤 </a:t>
              </a:r>
              <a:r>
                <a:rPr lang="en-US" altLang="zh-CN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– </a:t>
              </a:r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3" name="Object 2"/>
          <p:cNvGraphicFramePr>
            <a:graphicFrameLocks noChangeAspect="1"/>
          </p:cNvGraphicFramePr>
          <p:nvPr/>
        </p:nvGraphicFramePr>
        <p:xfrm>
          <a:off x="2433638" y="965200"/>
          <a:ext cx="417353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8" imgW="90525600" imgH="17068800" progId="Equation.DSMT4">
                  <p:embed/>
                </p:oleObj>
              </mc:Choice>
              <mc:Fallback>
                <p:oleObj name="Equation" r:id="rId8" imgW="90525600" imgH="17068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965200"/>
                        <a:ext cx="4173537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4186354" y="1749976"/>
          <a:ext cx="4415329" cy="1218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10" imgW="4051300" imgH="1117600" progId="Equation.3">
                  <p:embed/>
                </p:oleObj>
              </mc:Choice>
              <mc:Fallback>
                <p:oleObj name="Equation" r:id="rId10" imgW="4051300" imgH="1117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354" y="1749976"/>
                        <a:ext cx="4415329" cy="1218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/>
        </p:nvGraphicFramePr>
        <p:xfrm>
          <a:off x="4691264" y="2766785"/>
          <a:ext cx="1817486" cy="369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Equation" r:id="rId12" imgW="1625600" imgH="330200" progId="Equation.3">
                  <p:embed/>
                </p:oleObj>
              </mc:Choice>
              <mc:Fallback>
                <p:oleObj name="Equation" r:id="rId12" imgW="1625600" imgH="33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1264" y="2766785"/>
                        <a:ext cx="1817486" cy="369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15"/>
          <p:cNvGrpSpPr/>
          <p:nvPr/>
        </p:nvGrpSpPr>
        <p:grpSpPr bwMode="auto">
          <a:xfrm>
            <a:off x="699655" y="2108265"/>
            <a:ext cx="3940176" cy="400050"/>
            <a:chOff x="540" y="1905"/>
            <a:chExt cx="2482" cy="252"/>
          </a:xfrm>
        </p:grpSpPr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540" y="1905"/>
              <a:ext cx="248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ea typeface="黑体" panose="02010609060101010101" charset="-122"/>
                </a:rPr>
                <a:t>解</a:t>
              </a:r>
              <a:r>
                <a:rPr lang="zh-CN" altLang="en-US" sz="2000" b="1" dirty="0">
                  <a:ea typeface="黑体" panose="02010609060101010101" charset="-122"/>
                  <a:sym typeface="Wingdings" panose="05000000000000000000" pitchFamily="2" charset="2"/>
                </a:rPr>
                <a:t>：（</a:t>
              </a:r>
              <a:r>
                <a:rPr lang="en-US" altLang="zh-CN" sz="2000" dirty="0">
                  <a:ea typeface="黑体" panose="02010609060101010101" charset="-122"/>
                  <a:sym typeface="Wingdings" panose="05000000000000000000" pitchFamily="2" charset="2"/>
                </a:rPr>
                <a:t>1</a:t>
              </a:r>
              <a:r>
                <a:rPr lang="zh-CN" altLang="en-US" sz="2000" b="1" dirty="0">
                  <a:ea typeface="黑体" panose="02010609060101010101" charset="-122"/>
                  <a:sym typeface="Wingdings" panose="05000000000000000000" pitchFamily="2" charset="2"/>
                </a:rPr>
                <a:t>）</a:t>
              </a:r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计算　的特征多项式：</a:t>
              </a:r>
            </a:p>
          </p:txBody>
        </p:sp>
        <p:graphicFrame>
          <p:nvGraphicFramePr>
            <p:cNvPr id="28" name="Object 14"/>
            <p:cNvGraphicFramePr>
              <a:graphicFrameLocks noChangeAspect="1"/>
            </p:cNvGraphicFramePr>
            <p:nvPr/>
          </p:nvGraphicFramePr>
          <p:xfrm>
            <a:off x="1645" y="1959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3" name="Equation" r:id="rId14" imgW="215900" imgH="228600" progId="Equation.3">
                    <p:embed/>
                  </p:oleObj>
                </mc:Choice>
                <mc:Fallback>
                  <p:oleObj name="Equation" r:id="rId14" imgW="21590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5" y="1959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Object 4"/>
          <p:cNvGraphicFramePr>
            <a:graphicFrameLocks noChangeAspect="1"/>
          </p:cNvGraphicFramePr>
          <p:nvPr/>
        </p:nvGraphicFramePr>
        <p:xfrm>
          <a:off x="639937" y="3775332"/>
          <a:ext cx="7423870" cy="416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Equation" r:id="rId16" imgW="6337300" imgH="355600" progId="Equation.3">
                  <p:embed/>
                </p:oleObj>
              </mc:Choice>
              <mc:Fallback>
                <p:oleObj name="Equation" r:id="rId16" imgW="6337300" imgH="355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37" y="3775332"/>
                        <a:ext cx="7423870" cy="4165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/>
          <p:cNvGrpSpPr/>
          <p:nvPr/>
        </p:nvGrpSpPr>
        <p:grpSpPr>
          <a:xfrm>
            <a:off x="1168375" y="3195436"/>
            <a:ext cx="7159332" cy="400110"/>
            <a:chOff x="156067" y="3545144"/>
            <a:chExt cx="7159332" cy="400110"/>
          </a:xfrm>
        </p:grpSpPr>
        <p:sp>
          <p:nvSpPr>
            <p:cNvPr id="43" name="Text Box 3"/>
            <p:cNvSpPr txBox="1">
              <a:spLocks noChangeArrowheads="1"/>
            </p:cNvSpPr>
            <p:nvPr/>
          </p:nvSpPr>
          <p:spPr bwMode="auto">
            <a:xfrm>
              <a:off x="156067" y="3545144"/>
              <a:ext cx="715933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（</a:t>
              </a:r>
              <a:r>
                <a:rPr lang="en-US" altLang="zh-CN" sz="2000" b="1" dirty="0">
                  <a:latin typeface="黑体" panose="02010609060101010101" charset="-122"/>
                  <a:ea typeface="黑体" panose="02010609060101010101" charset="-122"/>
                </a:rPr>
                <a:t>2</a:t>
              </a:r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）求出特征多项式</a:t>
              </a:r>
              <a:r>
                <a:rPr lang="en-US" altLang="zh-CN" sz="2000" b="1" dirty="0">
                  <a:latin typeface="黑体" panose="02010609060101010101" charset="-122"/>
                  <a:ea typeface="黑体" panose="02010609060101010101" charset="-122"/>
                </a:rPr>
                <a:t>  </a:t>
              </a:r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　的全部根，即</a:t>
              </a:r>
              <a:r>
                <a:rPr lang="en-US" altLang="zh-CN" sz="2000" b="1" dirty="0">
                  <a:latin typeface="黑体" panose="02010609060101010101" charset="-122"/>
                  <a:ea typeface="黑体" panose="02010609060101010101" charset="-122"/>
                </a:rPr>
                <a:t>  </a:t>
              </a:r>
              <a:r>
                <a:rPr lang="zh-CN" altLang="en-US" sz="2000" b="1" dirty="0">
                  <a:latin typeface="黑体" panose="02010609060101010101" charset="-122"/>
                  <a:ea typeface="黑体" panose="02010609060101010101" charset="-122"/>
                </a:rPr>
                <a:t>的全部特征值；</a:t>
              </a:r>
              <a:r>
                <a:rPr lang="en-US" altLang="zh-CN" sz="2000" b="1" dirty="0">
                  <a:latin typeface="黑体" panose="02010609060101010101" charset="-122"/>
                  <a:ea typeface="黑体" panose="02010609060101010101" charset="-122"/>
                </a:rPr>
                <a:t>   </a:t>
              </a:r>
            </a:p>
          </p:txBody>
        </p:sp>
        <p:graphicFrame>
          <p:nvGraphicFramePr>
            <p:cNvPr id="44" name="对象 43"/>
            <p:cNvGraphicFramePr/>
            <p:nvPr/>
          </p:nvGraphicFramePr>
          <p:xfrm>
            <a:off x="2669743" y="3629311"/>
            <a:ext cx="509270" cy="264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5" r:id="rId18" imgW="533400" imgH="283845" progId="Equation.KSEE3">
                    <p:embed/>
                  </p:oleObj>
                </mc:Choice>
                <mc:Fallback>
                  <p:oleObj r:id="rId18" imgW="533400" imgH="283845" progId="Equation.KSEE3">
                    <p:embed/>
                    <p:pic>
                      <p:nvPicPr>
                        <p:cNvPr id="0" name="对象 12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669743" y="3629311"/>
                          <a:ext cx="509270" cy="2647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/>
            <p:cNvGraphicFramePr/>
            <p:nvPr/>
          </p:nvGraphicFramePr>
          <p:xfrm>
            <a:off x="4691264" y="3629311"/>
            <a:ext cx="268086" cy="264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6" r:id="rId20" imgW="273050" imgH="283845" progId="Equation.KSEE3">
                    <p:embed/>
                  </p:oleObj>
                </mc:Choice>
                <mc:Fallback>
                  <p:oleObj r:id="rId20" imgW="273050" imgH="283845" progId="Equation.KSEE3">
                    <p:embed/>
                    <p:pic>
                      <p:nvPicPr>
                        <p:cNvPr id="0" name="对象 13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4691264" y="3629311"/>
                          <a:ext cx="268086" cy="2647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线性方程组求解结构网络图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圆角 5"/>
          <p:cNvSpPr/>
          <p:nvPr/>
        </p:nvSpPr>
        <p:spPr>
          <a:xfrm>
            <a:off x="1470747" y="1310215"/>
            <a:ext cx="1453095" cy="3180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方程组的表达形式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2766660" y="3133141"/>
            <a:ext cx="1244213" cy="3208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齐次方程组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26139" y="1769766"/>
            <a:ext cx="2488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向量形式：</a:t>
            </a:r>
            <a:r>
              <a:rPr lang="en-US" altLang="zh-CN" sz="1200" b="1" dirty="0"/>
              <a:t>A=</a:t>
            </a:r>
            <a:r>
              <a:rPr lang="zh-CN" altLang="en-US" sz="1200" b="1" dirty="0"/>
              <a:t>（</a:t>
            </a:r>
            <a:r>
              <a:rPr lang="el-GR" altLang="zh-CN" sz="1200" b="1" dirty="0"/>
              <a:t>α1</a:t>
            </a:r>
            <a:r>
              <a:rPr lang="zh-CN" altLang="el-GR" sz="1200" b="1" dirty="0"/>
              <a:t>，</a:t>
            </a:r>
            <a:r>
              <a:rPr lang="el-GR" altLang="zh-CN" sz="1200" b="1" dirty="0"/>
              <a:t>α2</a:t>
            </a:r>
            <a:r>
              <a:rPr lang="zh-CN" altLang="el-GR" sz="1200" b="1" dirty="0"/>
              <a:t>，</a:t>
            </a:r>
            <a:r>
              <a:rPr lang="el-GR" altLang="zh-CN" sz="1200" b="1" dirty="0"/>
              <a:t>…</a:t>
            </a:r>
            <a:r>
              <a:rPr lang="zh-CN" altLang="el-GR" sz="1200" b="1" dirty="0"/>
              <a:t>，</a:t>
            </a:r>
            <a:r>
              <a:rPr lang="el-GR" altLang="zh-CN" sz="1200" b="1" dirty="0"/>
              <a:t>α</a:t>
            </a:r>
            <a:r>
              <a:rPr lang="en-US" altLang="zh-CN" sz="1200" b="1" dirty="0"/>
              <a:t>n</a:t>
            </a:r>
            <a:r>
              <a:rPr lang="zh-CN" altLang="en-US" sz="1200" b="1" dirty="0"/>
              <a:t>）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3280173" y="1092206"/>
            <a:ext cx="217189" cy="890985"/>
          </a:xfrm>
          <a:prstGeom prst="leftBrace">
            <a:avLst>
              <a:gd name="adj1" fmla="val 4049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" name="左大括号 12"/>
          <p:cNvSpPr/>
          <p:nvPr/>
        </p:nvSpPr>
        <p:spPr>
          <a:xfrm>
            <a:off x="2408122" y="3293562"/>
            <a:ext cx="189609" cy="872357"/>
          </a:xfrm>
          <a:prstGeom prst="leftBrace">
            <a:avLst>
              <a:gd name="adj1" fmla="val 4049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31" name="组合 30"/>
          <p:cNvGrpSpPr/>
          <p:nvPr/>
        </p:nvGrpSpPr>
        <p:grpSpPr>
          <a:xfrm>
            <a:off x="356619" y="2115312"/>
            <a:ext cx="432951" cy="1350416"/>
            <a:chOff x="-658316" y="3205880"/>
            <a:chExt cx="432951" cy="1350416"/>
          </a:xfrm>
        </p:grpSpPr>
        <p:sp>
          <p:nvSpPr>
            <p:cNvPr id="14" name="矩形: 圆角 13"/>
            <p:cNvSpPr/>
            <p:nvPr/>
          </p:nvSpPr>
          <p:spPr>
            <a:xfrm>
              <a:off x="-658316" y="3205880"/>
              <a:ext cx="432951" cy="135041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-609965" y="3277074"/>
              <a:ext cx="369332" cy="11676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lt1"/>
                  </a:solidFill>
                </a:rPr>
                <a:t>线性方程组求解</a:t>
              </a:r>
            </a:p>
          </p:txBody>
        </p:sp>
      </p:grpSp>
      <p:sp>
        <p:nvSpPr>
          <p:cNvPr id="16" name="左大括号 15"/>
          <p:cNvSpPr/>
          <p:nvPr/>
        </p:nvSpPr>
        <p:spPr>
          <a:xfrm>
            <a:off x="957455" y="1348297"/>
            <a:ext cx="275115" cy="2970001"/>
          </a:xfrm>
          <a:prstGeom prst="leftBrace">
            <a:avLst>
              <a:gd name="adj1" fmla="val 4098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文本框 16"/>
          <p:cNvSpPr txBox="1"/>
          <p:nvPr/>
        </p:nvSpPr>
        <p:spPr>
          <a:xfrm>
            <a:off x="3779461" y="1378857"/>
            <a:ext cx="1538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矩阵形式：</a:t>
            </a:r>
            <a:r>
              <a:rPr lang="en-US" altLang="zh-CN" sz="1200" b="1" dirty="0"/>
              <a:t>Ax = b</a:t>
            </a:r>
            <a:endParaRPr lang="zh-CN" altLang="en-US" sz="1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3726139" y="976657"/>
            <a:ext cx="822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一般形式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1470747" y="2459975"/>
            <a:ext cx="1343512" cy="277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解的定义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003329" y="2450766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若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η=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c1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c2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…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sz="1200" b="0" i="0" dirty="0" err="1">
                <a:solidFill>
                  <a:srgbClr val="121212"/>
                </a:solidFill>
                <a:effectLst/>
                <a:latin typeface="-apple-system"/>
              </a:rPr>
              <a:t>cn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T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满足方程组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Ax=b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，即</a:t>
            </a:r>
            <a:r>
              <a:rPr lang="en-US" altLang="zh-CN" sz="1200" b="0" i="0" dirty="0" err="1">
                <a:solidFill>
                  <a:srgbClr val="121212"/>
                </a:solidFill>
                <a:effectLst/>
                <a:latin typeface="-apple-system"/>
              </a:rPr>
              <a:t>Aη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=b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，称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η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是</a:t>
            </a:r>
            <a:r>
              <a:rPr lang="en-US" altLang="zh-CN" sz="1200" b="0" i="0" dirty="0">
                <a:solidFill>
                  <a:srgbClr val="121212"/>
                </a:solidFill>
                <a:effectLst/>
                <a:latin typeface="-apple-system"/>
              </a:rPr>
              <a:t>Ax=b</a:t>
            </a:r>
            <a:r>
              <a:rPr lang="zh-CN" altLang="en-US" sz="1200" b="0" i="0" dirty="0">
                <a:solidFill>
                  <a:srgbClr val="121212"/>
                </a:solidFill>
                <a:effectLst/>
                <a:latin typeface="-apple-system"/>
              </a:rPr>
              <a:t>的一个解（向量）</a:t>
            </a:r>
            <a:endParaRPr lang="zh-CN" altLang="en-US" sz="1200" dirty="0"/>
          </a:p>
        </p:txBody>
      </p:sp>
      <p:sp>
        <p:nvSpPr>
          <p:cNvPr id="21" name="矩形: 圆角 20"/>
          <p:cNvSpPr/>
          <p:nvPr/>
        </p:nvSpPr>
        <p:spPr>
          <a:xfrm>
            <a:off x="1431465" y="3453983"/>
            <a:ext cx="905963" cy="48179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解的判定</a:t>
            </a:r>
            <a:br>
              <a:rPr lang="en-US" altLang="zh-CN" sz="1200" dirty="0"/>
            </a:br>
            <a:r>
              <a:rPr lang="zh-CN" altLang="en-US" sz="1200" dirty="0"/>
              <a:t>和性质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2783797" y="4169832"/>
            <a:ext cx="1228851" cy="27699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非齐次方程组</a:t>
            </a:r>
          </a:p>
        </p:txBody>
      </p:sp>
      <p:sp>
        <p:nvSpPr>
          <p:cNvPr id="23" name="左大括号 22"/>
          <p:cNvSpPr/>
          <p:nvPr/>
        </p:nvSpPr>
        <p:spPr>
          <a:xfrm>
            <a:off x="4204269" y="3036444"/>
            <a:ext cx="141803" cy="607613"/>
          </a:xfrm>
          <a:prstGeom prst="leftBrace">
            <a:avLst>
              <a:gd name="adj1" fmla="val 4117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6" name="左大括号 25"/>
          <p:cNvSpPr/>
          <p:nvPr/>
        </p:nvSpPr>
        <p:spPr>
          <a:xfrm>
            <a:off x="4121731" y="3913585"/>
            <a:ext cx="141803" cy="888541"/>
          </a:xfrm>
          <a:prstGeom prst="leftBrace">
            <a:avLst>
              <a:gd name="adj1" fmla="val 6896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12" y="430754"/>
            <a:ext cx="1831034" cy="81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6516" y="2887467"/>
            <a:ext cx="3584853" cy="86641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0582" y="3753267"/>
            <a:ext cx="3519921" cy="1073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4137671" cy="562720"/>
            <a:chOff x="624995" y="462811"/>
            <a:chExt cx="5516897" cy="75029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5" y="462811"/>
              <a:ext cx="551689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特征值与特征向量的求解步骤 </a:t>
              </a:r>
              <a:r>
                <a:rPr lang="en-US" altLang="zh-CN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– </a:t>
              </a:r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-83820" y="1567608"/>
          <a:ext cx="8951595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Equation" r:id="rId8" imgW="6705600" imgH="355600" progId="Equation.3">
                  <p:embed/>
                </p:oleObj>
              </mc:Choice>
              <mc:Fallback>
                <p:oleObj name="Equation" r:id="rId8" imgW="6705600" imgH="355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3820" y="1567608"/>
                        <a:ext cx="8951595" cy="474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4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149590" y="4558886"/>
            <a:ext cx="685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16"/>
          <p:cNvGrpSpPr/>
          <p:nvPr/>
        </p:nvGrpSpPr>
        <p:grpSpPr bwMode="auto">
          <a:xfrm>
            <a:off x="167322" y="964362"/>
            <a:ext cx="4052888" cy="461963"/>
            <a:chOff x="-314" y="1858"/>
            <a:chExt cx="2553" cy="291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-314" y="1858"/>
              <a:ext cx="25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（</a:t>
              </a:r>
              <a:r>
                <a:rPr lang="en-US" altLang="zh-CN" sz="2400" b="1" dirty="0">
                  <a:latin typeface="黑体" panose="02010609060101010101" charset="-122"/>
                  <a:ea typeface="黑体" panose="02010609060101010101" charset="-122"/>
                </a:rPr>
                <a:t>3</a:t>
              </a:r>
              <a:r>
                <a:rPr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）求出　的全部特征向量</a:t>
              </a:r>
            </a:p>
          </p:txBody>
        </p:sp>
        <p:graphicFrame>
          <p:nvGraphicFramePr>
            <p:cNvPr id="11" name="Object 15"/>
            <p:cNvGraphicFramePr>
              <a:graphicFrameLocks noChangeAspect="1"/>
            </p:cNvGraphicFramePr>
            <p:nvPr/>
          </p:nvGraphicFramePr>
          <p:xfrm>
            <a:off x="627" y="1913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9" name="Equation" r:id="rId10" imgW="292100" imgH="304800" progId="Equation.3">
                    <p:embed/>
                  </p:oleObj>
                </mc:Choice>
                <mc:Fallback>
                  <p:oleObj name="Equation" r:id="rId10" imgW="292100" imgH="304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" y="1913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2699702" y="2163031"/>
          <a:ext cx="3104515" cy="155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Equation" r:id="rId12" imgW="2234565" imgH="1117600" progId="Equation.3">
                  <p:embed/>
                </p:oleObj>
              </mc:Choice>
              <mc:Fallback>
                <p:oleObj name="Equation" r:id="rId12" imgW="2234565" imgH="1117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02" y="2163031"/>
                        <a:ext cx="3104515" cy="1553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618490" y="3911186"/>
          <a:ext cx="5087620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14" imgW="3834765" imgH="304800" progId="Equation.3">
                  <p:embed/>
                </p:oleObj>
              </mc:Choice>
              <mc:Fallback>
                <p:oleObj name="Equation" r:id="rId14" imgW="3834765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" y="3911186"/>
                        <a:ext cx="5087620" cy="403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0" y="4412836"/>
          <a:ext cx="8452485" cy="513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16" imgW="5524500" imgH="355600" progId="Equation.3">
                  <p:embed/>
                </p:oleObj>
              </mc:Choice>
              <mc:Fallback>
                <p:oleObj name="Equation" r:id="rId16" imgW="5524500" imgH="355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412836"/>
                        <a:ext cx="8452485" cy="5137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544185" y="3866736"/>
                <a:ext cx="3003550" cy="5461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185" y="3866736"/>
                <a:ext cx="3003550" cy="546100"/>
              </a:xfrm>
              <a:prstGeom prst="rect">
                <a:avLst/>
              </a:prstGeom>
              <a:blipFill rotWithShape="1">
                <a:blip r:embed="rId18"/>
                <a:stretch>
                  <a:fillRect t="-40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9"/>
          <a:srcRect l="28882" r="46411"/>
          <a:stretch>
            <a:fillRect/>
          </a:stretch>
        </p:blipFill>
        <p:spPr>
          <a:xfrm>
            <a:off x="5276851" y="117463"/>
            <a:ext cx="1704556" cy="123901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819650" y="314325"/>
            <a:ext cx="498475" cy="474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4137671" cy="562720"/>
            <a:chOff x="624995" y="462811"/>
            <a:chExt cx="5516897" cy="75029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5" y="462811"/>
              <a:ext cx="551689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特征值与特征向量的求解步骤 </a:t>
              </a:r>
              <a:r>
                <a:rPr lang="en-US" altLang="zh-CN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– </a:t>
              </a:r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748147" y="841248"/>
          <a:ext cx="7287144" cy="1774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8" imgW="7823200" imgH="1905000" progId="Equation.3">
                  <p:embed/>
                </p:oleObj>
              </mc:Choice>
              <mc:Fallback>
                <p:oleObj name="Equation" r:id="rId8" imgW="7823200" imgH="1905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47" y="841248"/>
                        <a:ext cx="7287144" cy="1774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051204" y="1981960"/>
                <a:ext cx="3067685" cy="8426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  <a:ea typeface="宋体" panose="02010600030101010101" pitchFamily="2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04" y="1981960"/>
                <a:ext cx="3067685" cy="842645"/>
              </a:xfrm>
              <a:prstGeom prst="rect">
                <a:avLst/>
              </a:prstGeom>
              <a:blipFill rotWithShape="1">
                <a:blip r:embed="rId10"/>
                <a:stretch>
                  <a:fillRect l="-18" t="-15" r="18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901593" y="2776568"/>
          <a:ext cx="6616807" cy="773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11" imgW="6299200" imgH="736600" progId="Equation.3">
                  <p:embed/>
                </p:oleObj>
              </mc:Choice>
              <mc:Fallback>
                <p:oleObj name="Equation" r:id="rId11" imgW="6299200" imgH="736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593" y="2776568"/>
                        <a:ext cx="6616807" cy="773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722152" y="3629469"/>
          <a:ext cx="5976727" cy="826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13" imgW="5270500" imgH="736600" progId="Equation.3">
                  <p:embed/>
                </p:oleObj>
              </mc:Choice>
              <mc:Fallback>
                <p:oleObj name="Equation" r:id="rId13" imgW="5270500" imgH="736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152" y="3629469"/>
                        <a:ext cx="5976727" cy="8268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0513" y="4535444"/>
                <a:ext cx="8819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注意特征值与特征向量一一对应！注意在最后加上实数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的描述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!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" y="4535444"/>
                <a:ext cx="8819011" cy="461665"/>
              </a:xfrm>
              <a:prstGeom prst="rect">
                <a:avLst/>
              </a:prstGeom>
              <a:blipFill rotWithShape="1">
                <a:blip r:embed="rId15"/>
                <a:stretch>
                  <a:fillRect l="-6" t="-59" r="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3555782" cy="562720"/>
            <a:chOff x="624995" y="462811"/>
            <a:chExt cx="4741044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474104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特征值与特征向量的性质</a:t>
              </a:r>
              <a:r>
                <a:rPr lang="en-US" altLang="zh-CN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– </a:t>
              </a:r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46" y="841248"/>
            <a:ext cx="6559887" cy="4762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rcRect t="3859" b="21316"/>
          <a:stretch>
            <a:fillRect/>
          </a:stretch>
        </p:blipFill>
        <p:spPr>
          <a:xfrm>
            <a:off x="468746" y="1317522"/>
            <a:ext cx="6559887" cy="36397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rcRect l="3301" t="78034" r="57073" b="6900"/>
          <a:stretch>
            <a:fillRect/>
          </a:stretch>
        </p:blipFill>
        <p:spPr>
          <a:xfrm>
            <a:off x="5974758" y="2105616"/>
            <a:ext cx="2599427" cy="7328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rcRect l="42621" t="78034" r="38137" b="6900"/>
          <a:stretch>
            <a:fillRect/>
          </a:stretch>
        </p:blipFill>
        <p:spPr>
          <a:xfrm>
            <a:off x="7412982" y="2739742"/>
            <a:ext cx="1262272" cy="732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1338827" cy="562720"/>
            <a:chOff x="624995" y="462811"/>
            <a:chExt cx="1785104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148587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抽象习题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841248"/>
            <a:ext cx="7600950" cy="12382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159" y="2079498"/>
            <a:ext cx="6865144" cy="3047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9" y="-338487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1" y="477603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9"/>
            <a:ext cx="484748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59458" y="2105288"/>
            <a:ext cx="4603117" cy="5002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相似矩阵对角化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lum bright="70000" contrast="-70000"/>
          </a:blip>
          <a:srcRect r="67852"/>
          <a:stretch>
            <a:fillRect/>
          </a:stretch>
        </p:blipFill>
        <p:spPr>
          <a:xfrm>
            <a:off x="1" y="1537971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7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23545" y="296545"/>
            <a:ext cx="182372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相似矩阵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214563" y="811304"/>
          <a:ext cx="47148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6" imgW="150876000" imgH="20116800" progId="Equation.DSMT4">
                  <p:embed/>
                </p:oleObj>
              </mc:Choice>
              <mc:Fallback>
                <p:oleObj name="Equation" r:id="rId6" imgW="150876000" imgH="201168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4563" y="811304"/>
                        <a:ext cx="4714875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23332" y="1646208"/>
            <a:ext cx="918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常用性质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978746" y="4505942"/>
          <a:ext cx="24384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8" imgW="78028800" imgH="8839200" progId="Equation.DSMT4">
                  <p:embed/>
                </p:oleObj>
              </mc:Choice>
              <mc:Fallback>
                <p:oleObj name="Equation" r:id="rId8" imgW="78028800" imgH="8839200" progId="Equation.DSMT4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8746" y="4505942"/>
                        <a:ext cx="24384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364" y="2165862"/>
            <a:ext cx="5935566" cy="198096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666068" y="2848859"/>
            <a:ext cx="4914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若性质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(1),(2),(3),(4),(5),(6)</a:t>
            </a: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中至少有一个不成立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不相似于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8625" y="4300524"/>
            <a:ext cx="3076310" cy="621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3332" y="296334"/>
            <a:ext cx="16594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相似对角化</a:t>
            </a:r>
          </a:p>
        </p:txBody>
      </p:sp>
      <p:grpSp>
        <p:nvGrpSpPr>
          <p:cNvPr id="17" name="Group 25"/>
          <p:cNvGrpSpPr/>
          <p:nvPr/>
        </p:nvGrpSpPr>
        <p:grpSpPr bwMode="auto">
          <a:xfrm>
            <a:off x="2292341" y="591821"/>
            <a:ext cx="3514725" cy="2108597"/>
            <a:chOff x="528" y="624"/>
            <a:chExt cx="2952" cy="1771"/>
          </a:xfrm>
        </p:grpSpPr>
        <p:grpSp>
          <p:nvGrpSpPr>
            <p:cNvPr id="18" name="Group 24"/>
            <p:cNvGrpSpPr/>
            <p:nvPr/>
          </p:nvGrpSpPr>
          <p:grpSpPr bwMode="auto">
            <a:xfrm>
              <a:off x="528" y="624"/>
              <a:ext cx="1706" cy="271"/>
              <a:chOff x="1110" y="624"/>
              <a:chExt cx="1706" cy="271"/>
            </a:xfrm>
          </p:grpSpPr>
          <p:sp>
            <p:nvSpPr>
              <p:cNvPr id="21" name="Text Box 12"/>
              <p:cNvSpPr txBox="1">
                <a:spLocks noChangeArrowheads="1"/>
              </p:cNvSpPr>
              <p:nvPr/>
            </p:nvSpPr>
            <p:spPr bwMode="auto">
              <a:xfrm>
                <a:off x="1110" y="624"/>
                <a:ext cx="1706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   阶方阵</a:t>
                </a:r>
                <a:r>
                  <a:rPr lang="en-US" altLang="zh-CN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与对角阵</a:t>
                </a:r>
              </a:p>
            </p:txBody>
          </p:sp>
          <p:graphicFrame>
            <p:nvGraphicFramePr>
              <p:cNvPr id="22" name="Object 13"/>
              <p:cNvGraphicFramePr>
                <a:graphicFrameLocks noChangeAspect="1"/>
              </p:cNvGraphicFramePr>
              <p:nvPr/>
            </p:nvGraphicFramePr>
            <p:xfrm>
              <a:off x="1329" y="709"/>
              <a:ext cx="120" cy="1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80" name="Equation" r:id="rId6" imgW="4572000" imgH="4876800" progId="Equation.DSMT4">
                      <p:embed/>
                    </p:oleObj>
                  </mc:Choice>
                  <mc:Fallback>
                    <p:oleObj name="Equation" r:id="rId6" imgW="4572000" imgH="4876800" progId="Equation.DSMT4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9" y="709"/>
                            <a:ext cx="120" cy="1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" name="Object 14"/>
            <p:cNvGraphicFramePr>
              <a:graphicFrameLocks noChangeAspect="1"/>
            </p:cNvGraphicFramePr>
            <p:nvPr/>
          </p:nvGraphicFramePr>
          <p:xfrm>
            <a:off x="1822" y="1056"/>
            <a:ext cx="1459" cy="10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" name="Equation" r:id="rId8" imgW="3352800" imgH="2057400" progId="Equation.3">
                    <p:embed/>
                  </p:oleObj>
                </mc:Choice>
                <mc:Fallback>
                  <p:oleObj name="Equation" r:id="rId8" imgW="3352800" imgH="20574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2" y="1056"/>
                          <a:ext cx="1459" cy="10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5"/>
            <p:cNvGraphicFramePr>
              <a:graphicFrameLocks noChangeAspect="1"/>
            </p:cNvGraphicFramePr>
            <p:nvPr/>
          </p:nvGraphicFramePr>
          <p:xfrm>
            <a:off x="983" y="2179"/>
            <a:ext cx="249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2" name="Equation" r:id="rId10" imgW="95097600" imgH="8229600" progId="Equation.DSMT4">
                    <p:embed/>
                  </p:oleObj>
                </mc:Choice>
                <mc:Fallback>
                  <p:oleObj name="Equation" r:id="rId10" imgW="95097600" imgH="82296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3" y="2179"/>
                          <a:ext cx="2497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矩形 5"/>
          <p:cNvSpPr/>
          <p:nvPr/>
        </p:nvSpPr>
        <p:spPr>
          <a:xfrm>
            <a:off x="423333" y="2937021"/>
            <a:ext cx="1598515" cy="788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证明方阵</a:t>
            </a:r>
            <a:r>
              <a:rPr lang="en-US" altLang="zh-CN" sz="105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</a:t>
            </a:r>
            <a:r>
              <a:rPr lang="zh-CN" altLang="en-US" sz="105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是否能对角化</a:t>
            </a:r>
            <a:endParaRPr lang="en-US" altLang="zh-CN" sz="105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105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充要条件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398101" y="3639288"/>
          <a:ext cx="3086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12" imgW="98755200" imgH="17068800" progId="Equation.DSMT4">
                  <p:embed/>
                </p:oleObj>
              </mc:Choice>
              <mc:Fallback>
                <p:oleObj name="Equation" r:id="rId12" imgW="98755200" imgH="17068800" progId="Equation.DSMT4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98101" y="3639288"/>
                        <a:ext cx="30861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/>
          <p:cNvSpPr/>
          <p:nvPr/>
        </p:nvSpPr>
        <p:spPr>
          <a:xfrm>
            <a:off x="4831431" y="3560268"/>
            <a:ext cx="723275" cy="303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充分条件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5945717" y="3639288"/>
          <a:ext cx="23050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Equation" r:id="rId14" imgW="73761600" imgH="16459200" progId="Equation.DSMT4">
                  <p:embed/>
                </p:oleObj>
              </mc:Choice>
              <mc:Fallback>
                <p:oleObj name="Equation" r:id="rId14" imgW="73761600" imgH="16459200" progId="Equation.DSMT4">
                  <p:embed/>
                  <p:pic>
                    <p:nvPicPr>
                      <p:cNvPr id="0" name="对象 2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45717" y="3639288"/>
                        <a:ext cx="23050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0938" y="4350367"/>
            <a:ext cx="1815689" cy="42058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20936" y="4709248"/>
            <a:ext cx="1815689" cy="402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grpSp>
        <p:nvGrpSpPr>
          <p:cNvPr id="3" name="Group 32"/>
          <p:cNvGrpSpPr/>
          <p:nvPr/>
        </p:nvGrpSpPr>
        <p:grpSpPr bwMode="auto">
          <a:xfrm>
            <a:off x="1904045" y="508562"/>
            <a:ext cx="4716889" cy="1322872"/>
            <a:chOff x="1302" y="560"/>
            <a:chExt cx="4307" cy="1261"/>
          </a:xfrm>
        </p:grpSpPr>
        <p:graphicFrame>
          <p:nvGraphicFramePr>
            <p:cNvPr id="4" name="Object 10"/>
            <p:cNvGraphicFramePr>
              <a:graphicFrameLocks noChangeAspect="1"/>
            </p:cNvGraphicFramePr>
            <p:nvPr/>
          </p:nvGraphicFramePr>
          <p:xfrm>
            <a:off x="1966" y="560"/>
            <a:ext cx="2983" cy="9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4" name="Equation" r:id="rId6" imgW="101498400" imgH="29565600" progId="Equation.DSMT4">
                    <p:embed/>
                  </p:oleObj>
                </mc:Choice>
                <mc:Fallback>
                  <p:oleObj name="Equation" r:id="rId6" imgW="101498400" imgH="295656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6" y="560"/>
                          <a:ext cx="2983" cy="9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26"/>
            <p:cNvGraphicFramePr>
              <a:graphicFrameLocks noChangeAspect="1"/>
            </p:cNvGraphicFramePr>
            <p:nvPr/>
          </p:nvGraphicFramePr>
          <p:xfrm>
            <a:off x="1302" y="1565"/>
            <a:ext cx="4307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5" name="Equation" r:id="rId8" imgW="136550400" imgH="8229600" progId="Equation.DSMT4">
                    <p:embed/>
                  </p:oleObj>
                </mc:Choice>
                <mc:Fallback>
                  <p:oleObj name="Equation" r:id="rId8" imgW="136550400" imgH="82296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2" y="1565"/>
                          <a:ext cx="4307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1478505" y="2267275"/>
            <a:ext cx="42554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graphicFrame>
        <p:nvGraphicFramePr>
          <p:cNvPr id="10" name="Object 29"/>
          <p:cNvGraphicFramePr>
            <a:graphicFrameLocks noChangeAspect="1"/>
          </p:cNvGraphicFramePr>
          <p:nvPr/>
        </p:nvGraphicFramePr>
        <p:xfrm>
          <a:off x="2356862" y="2567357"/>
          <a:ext cx="2765119" cy="998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Equation" r:id="rId10" imgW="3251200" imgH="1117600" progId="Equation.3">
                  <p:embed/>
                </p:oleObj>
              </mc:Choice>
              <mc:Fallback>
                <p:oleObj name="Equation" r:id="rId10" imgW="3251200" imgH="1117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6862" y="2567357"/>
                        <a:ext cx="2765119" cy="9986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0"/>
          <p:cNvGraphicFramePr>
            <a:graphicFrameLocks noChangeAspect="1"/>
          </p:cNvGraphicFramePr>
          <p:nvPr/>
        </p:nvGraphicFramePr>
        <p:xfrm>
          <a:off x="5201086" y="2854291"/>
          <a:ext cx="1616775" cy="318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12" imgW="1777365" imgH="330200" progId="Equation.3">
                  <p:embed/>
                </p:oleObj>
              </mc:Choice>
              <mc:Fallback>
                <p:oleObj name="Equation" r:id="rId12" imgW="1777365" imgH="3302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086" y="2854291"/>
                        <a:ext cx="1616775" cy="318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1"/>
          <p:cNvGraphicFramePr>
            <a:graphicFrameLocks noChangeAspect="1"/>
          </p:cNvGraphicFramePr>
          <p:nvPr/>
        </p:nvGraphicFramePr>
        <p:xfrm>
          <a:off x="2356624" y="3861636"/>
          <a:ext cx="4065746" cy="31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Equation" r:id="rId14" imgW="4431665" imgH="342900" progId="Equation.3">
                  <p:embed/>
                </p:oleObj>
              </mc:Choice>
              <mc:Fallback>
                <p:oleObj name="Equation" r:id="rId14" imgW="4431665" imgH="3429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6624" y="3861636"/>
                        <a:ext cx="4065746" cy="314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1207162" y="942552"/>
          <a:ext cx="3708797" cy="31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Equation" r:id="rId6" imgW="112471200" imgH="9448800" progId="Equation.DSMT4">
                  <p:embed/>
                </p:oleObj>
              </mc:Choice>
              <mc:Fallback>
                <p:oleObj name="Equation" r:id="rId6" imgW="112471200" imgH="9448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7162" y="942552"/>
                        <a:ext cx="3708797" cy="311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5182130" y="568302"/>
          <a:ext cx="1363266" cy="1002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Equation" r:id="rId8" imgW="40233600" imgH="29565600" progId="Equation.DSMT4">
                  <p:embed/>
                </p:oleObj>
              </mc:Choice>
              <mc:Fallback>
                <p:oleObj name="Equation" r:id="rId8" imgW="40233600" imgH="29565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2130" y="568302"/>
                        <a:ext cx="1363266" cy="1002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789519" y="1804019"/>
            <a:ext cx="18436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解之得基础解系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2854722" y="1804019"/>
          <a:ext cx="827484" cy="1001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Equation" r:id="rId10" imgW="28041600" imgH="29565600" progId="Equation.DSMT4">
                  <p:embed/>
                </p:oleObj>
              </mc:Choice>
              <mc:Fallback>
                <p:oleObj name="Equation" r:id="rId10" imgW="28041600" imgH="29565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722" y="1804019"/>
                        <a:ext cx="827484" cy="1001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4120356" y="1804019"/>
          <a:ext cx="709613" cy="1001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Equation" r:id="rId12" imgW="24079200" imgH="29565600" progId="Equation.DSMT4">
                  <p:embed/>
                </p:oleObj>
              </mc:Choice>
              <mc:Fallback>
                <p:oleObj name="Equation" r:id="rId12" imgW="24079200" imgH="29565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0356" y="1804019"/>
                        <a:ext cx="709613" cy="1001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/>
        </p:nvGraphicFramePr>
        <p:xfrm>
          <a:off x="1044179" y="3184923"/>
          <a:ext cx="5468540" cy="383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Equation" r:id="rId14" imgW="117652800" imgH="7924800" progId="Equation.DSMT4">
                  <p:embed/>
                </p:oleObj>
              </mc:Choice>
              <mc:Fallback>
                <p:oleObj name="Equation" r:id="rId14" imgW="117652800" imgH="7924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179" y="3184923"/>
                        <a:ext cx="5468540" cy="383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/>
        </p:nvGraphicFramePr>
        <p:xfrm>
          <a:off x="1475370" y="4202542"/>
          <a:ext cx="2911891" cy="401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公式" r:id="rId16" imgW="2476500" imgH="342900" progId="Equation.3">
                  <p:embed/>
                </p:oleObj>
              </mc:Choice>
              <mc:Fallback>
                <p:oleObj name="公式" r:id="rId16" imgW="24765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370" y="4202542"/>
                        <a:ext cx="2911891" cy="4016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4572000" y="4127117"/>
            <a:ext cx="2254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因此可对角化。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986588" y="2876683"/>
          <a:ext cx="8667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18" imgW="27736800" imgH="29565600" progId="Equation.DSMT4">
                  <p:embed/>
                </p:oleObj>
              </mc:Choice>
              <mc:Fallback>
                <p:oleObj name="Equation" r:id="rId18" imgW="27736800" imgH="29565600" progId="Equation.DSMT4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986588" y="2876683"/>
                        <a:ext cx="8667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879922" y="1138193"/>
            <a:ext cx="4279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257175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883" y="752315"/>
            <a:ext cx="2264117" cy="10272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281" y="882075"/>
            <a:ext cx="1472146" cy="85848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 bwMode="auto">
          <a:xfrm>
            <a:off x="2190919" y="1996100"/>
            <a:ext cx="2422801" cy="906906"/>
            <a:chOff x="1766" y="901"/>
            <a:chExt cx="2128" cy="731"/>
          </a:xfrm>
        </p:grpSpPr>
        <p:graphicFrame>
          <p:nvGraphicFramePr>
            <p:cNvPr id="25" name="Object 6"/>
            <p:cNvGraphicFramePr>
              <a:graphicFrameLocks noChangeAspect="1"/>
            </p:cNvGraphicFramePr>
            <p:nvPr/>
          </p:nvGraphicFramePr>
          <p:xfrm>
            <a:off x="1766" y="901"/>
            <a:ext cx="2128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9" name="Equation" r:id="rId8" imgW="81076800" imgH="26822400" progId="Equation.DSMT4">
                    <p:embed/>
                  </p:oleObj>
                </mc:Choice>
                <mc:Fallback>
                  <p:oleObj name="Equation" r:id="rId8" imgW="81076800" imgH="268224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6" y="901"/>
                          <a:ext cx="2128" cy="7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6"/>
            <p:cNvGraphicFramePr>
              <a:graphicFrameLocks noChangeAspect="1"/>
            </p:cNvGraphicFramePr>
            <p:nvPr/>
          </p:nvGraphicFramePr>
          <p:xfrm>
            <a:off x="3035" y="928"/>
            <a:ext cx="217" cy="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0" name="Equation" r:id="rId10" imgW="609600" imgH="1981200" progId="Equation.3">
                    <p:embed/>
                  </p:oleObj>
                </mc:Choice>
                <mc:Fallback>
                  <p:oleObj name="Equation" r:id="rId10" imgW="609600" imgH="19812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5" y="928"/>
                          <a:ext cx="217" cy="7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7"/>
            <p:cNvGraphicFramePr>
              <a:graphicFrameLocks noChangeAspect="1"/>
            </p:cNvGraphicFramePr>
            <p:nvPr/>
          </p:nvGraphicFramePr>
          <p:xfrm>
            <a:off x="3324" y="945"/>
            <a:ext cx="229" cy="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1" name="Equation" r:id="rId12" imgW="660400" imgH="1981200" progId="Equation.DSMT4">
                    <p:embed/>
                  </p:oleObj>
                </mc:Choice>
                <mc:Fallback>
                  <p:oleObj name="Equation" r:id="rId12" imgW="660400" imgH="19812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4" y="945"/>
                          <a:ext cx="229" cy="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8"/>
            <p:cNvGraphicFramePr>
              <a:graphicFrameLocks noChangeAspect="1"/>
            </p:cNvGraphicFramePr>
            <p:nvPr/>
          </p:nvGraphicFramePr>
          <p:xfrm>
            <a:off x="3670" y="945"/>
            <a:ext cx="103" cy="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2" name="Equation" r:id="rId14" imgW="266700" imgH="1981200" progId="Equation.3">
                    <p:embed/>
                  </p:oleObj>
                </mc:Choice>
                <mc:Fallback>
                  <p:oleObj name="Equation" r:id="rId14" imgW="266700" imgH="19812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0" y="945"/>
                          <a:ext cx="103" cy="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1649348" y="3464353"/>
            <a:ext cx="55359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257175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列向量和对角矩阵中特征值的位置要相互对应。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0903" y="2037803"/>
            <a:ext cx="1729898" cy="873186"/>
          </a:xfrm>
          <a:prstGeom prst="rect">
            <a:avLst/>
          </a:prstGeom>
        </p:spPr>
      </p:pic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879922" y="2249891"/>
            <a:ext cx="4279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257175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4592943" y="1138191"/>
            <a:ext cx="4279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257175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4592943" y="2285782"/>
            <a:ext cx="4279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257175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求解齐次线性方程组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1109345" y="1157747"/>
          <a:ext cx="51689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8" imgW="5168900" imgH="355600" progId="">
                  <p:embed/>
                </p:oleObj>
              </mc:Choice>
              <mc:Fallback>
                <p:oleObj r:id="rId8" imgW="5168900" imgH="3556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345" y="1157747"/>
                        <a:ext cx="51689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528773" y="1774683"/>
            <a:ext cx="3827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dirty="0"/>
              <a:t>1.  </a:t>
            </a:r>
            <a:r>
              <a:rPr lang="zh-CN" altLang="en-US" dirty="0"/>
              <a:t>写出 </a:t>
            </a:r>
            <a:r>
              <a:rPr lang="en-US" altLang="zh-CN" i="1" dirty="0"/>
              <a:t>Ax</a:t>
            </a:r>
            <a:r>
              <a:rPr lang="en-US" altLang="zh-CN" dirty="0"/>
              <a:t>=0</a:t>
            </a:r>
            <a:r>
              <a:rPr lang="zh-CN" altLang="en-US" dirty="0"/>
              <a:t>的系数矩阵 </a:t>
            </a:r>
            <a:r>
              <a:rPr lang="en-US" altLang="zh-CN" i="1" dirty="0"/>
              <a:t>A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1528773" y="2340151"/>
            <a:ext cx="6221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dirty="0"/>
              <a:t>2.  </a:t>
            </a:r>
            <a:r>
              <a:rPr lang="zh-CN" altLang="en-US" dirty="0"/>
              <a:t>运用</a:t>
            </a:r>
            <a:r>
              <a:rPr lang="zh-CN" altLang="en-US" dirty="0">
                <a:solidFill>
                  <a:srgbClr val="FF0000"/>
                </a:solidFill>
              </a:rPr>
              <a:t>初等行变换</a:t>
            </a:r>
            <a:r>
              <a:rPr lang="zh-CN" altLang="en-US" dirty="0"/>
              <a:t>将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化为行最简形矩阵。</a:t>
            </a: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1528773" y="2917604"/>
            <a:ext cx="53110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dirty="0"/>
              <a:t>3.  </a:t>
            </a:r>
            <a:r>
              <a:rPr lang="zh-CN" altLang="en-US" dirty="0"/>
              <a:t>依次取右端的</a:t>
            </a:r>
            <a:r>
              <a:rPr lang="en-US" altLang="zh-CN" dirty="0"/>
              <a:t>n-r</a:t>
            </a:r>
            <a:r>
              <a:rPr lang="zh-CN" altLang="en-US" dirty="0"/>
              <a:t>个自由变量的值为</a:t>
            </a:r>
          </a:p>
        </p:txBody>
      </p:sp>
      <p:sp>
        <p:nvSpPr>
          <p:cNvPr id="11" name="TextBox 26"/>
          <p:cNvSpPr txBox="1">
            <a:spLocks noChangeArrowheads="1"/>
          </p:cNvSpPr>
          <p:nvPr/>
        </p:nvSpPr>
        <p:spPr bwMode="auto">
          <a:xfrm>
            <a:off x="1935485" y="3426518"/>
            <a:ext cx="65277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dirty="0"/>
              <a:t>(1,0,…,0), (0,1,…,0),…, (0,0,…,1),</a:t>
            </a:r>
            <a:r>
              <a:rPr lang="zh-CN" altLang="en-US" dirty="0"/>
              <a:t>得到</a:t>
            </a:r>
            <a:r>
              <a:rPr lang="en-US" altLang="zh-CN" dirty="0"/>
              <a:t>n-r</a:t>
            </a:r>
            <a:r>
              <a:rPr lang="zh-CN" altLang="en-US" dirty="0"/>
              <a:t>个解。</a:t>
            </a: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1528773" y="3915374"/>
            <a:ext cx="5379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dirty="0"/>
              <a:t>4.  </a:t>
            </a:r>
            <a:r>
              <a:rPr lang="zh-CN" altLang="en-US" dirty="0"/>
              <a:t>这</a:t>
            </a:r>
            <a:r>
              <a:rPr lang="en-US" altLang="zh-CN" dirty="0"/>
              <a:t>n-r</a:t>
            </a:r>
            <a:r>
              <a:rPr lang="zh-CN" altLang="en-US" dirty="0"/>
              <a:t>个解便构成</a:t>
            </a:r>
            <a:r>
              <a:rPr lang="en-US" altLang="zh-CN" i="1" dirty="0"/>
              <a:t>Ax</a:t>
            </a:r>
            <a:r>
              <a:rPr lang="en-US" altLang="zh-CN" dirty="0"/>
              <a:t>=0</a:t>
            </a:r>
            <a:r>
              <a:rPr lang="zh-CN" altLang="en-US" dirty="0"/>
              <a:t>的基础解系。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835" y="40063"/>
            <a:ext cx="4108969" cy="9835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645" y="1113411"/>
            <a:ext cx="5644608" cy="2374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758" y="3458677"/>
            <a:ext cx="5547843" cy="1262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" y="158694"/>
            <a:ext cx="7714829" cy="20595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57" y="2819337"/>
            <a:ext cx="7505700" cy="997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558" y="3117433"/>
            <a:ext cx="650663" cy="316538"/>
          </a:xfrm>
          <a:prstGeom prst="rect">
            <a:avLst/>
          </a:prstGeom>
        </p:spPr>
      </p:pic>
      <p:sp>
        <p:nvSpPr>
          <p:cNvPr id="8" name="Text Box 28"/>
          <p:cNvSpPr txBox="1">
            <a:spLocks noChangeArrowheads="1"/>
          </p:cNvSpPr>
          <p:nvPr/>
        </p:nvSpPr>
        <p:spPr bwMode="auto">
          <a:xfrm>
            <a:off x="462505" y="2281833"/>
            <a:ext cx="4255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endParaRPr lang="en-US" altLang="zh-CN" sz="15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15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53001" y="158694"/>
            <a:ext cx="2734733" cy="4331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24" y="201460"/>
            <a:ext cx="2073910" cy="855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433" y="0"/>
            <a:ext cx="5413558" cy="3890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" y="4032625"/>
            <a:ext cx="7150100" cy="870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3" name="Text Box 28"/>
          <p:cNvSpPr txBox="1">
            <a:spLocks noChangeArrowheads="1"/>
          </p:cNvSpPr>
          <p:nvPr/>
        </p:nvSpPr>
        <p:spPr bwMode="auto">
          <a:xfrm>
            <a:off x="408070" y="1853298"/>
            <a:ext cx="4255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15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11340" y="1998303"/>
            <a:ext cx="7321319" cy="2553377"/>
            <a:chOff x="1215120" y="1438431"/>
            <a:chExt cx="9761759" cy="340450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5120" y="1438431"/>
              <a:ext cx="9761759" cy="340450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422400" y="1490133"/>
              <a:ext cx="1360311" cy="462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53753" r="15205"/>
          <a:stretch>
            <a:fillRect/>
          </a:stretch>
        </p:blipFill>
        <p:spPr>
          <a:xfrm>
            <a:off x="1456801" y="591821"/>
            <a:ext cx="6230396" cy="952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9" y="-338487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1" y="477603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9"/>
            <a:ext cx="484748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59458" y="2105288"/>
            <a:ext cx="4603117" cy="5002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b="1" spc="2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二次型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lum bright="70000" contrast="-70000"/>
          </a:blip>
          <a:srcRect r="67852"/>
          <a:stretch>
            <a:fillRect/>
          </a:stretch>
        </p:blipFill>
        <p:spPr>
          <a:xfrm>
            <a:off x="1" y="1537971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7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3333" y="296334"/>
            <a:ext cx="11436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41333" y="677240"/>
            <a:ext cx="7061335" cy="990695"/>
            <a:chOff x="1388443" y="1027162"/>
            <a:chExt cx="9415113" cy="132092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8443" y="1027162"/>
              <a:ext cx="9415113" cy="132092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0176933" y="1027162"/>
              <a:ext cx="626623" cy="26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485" y="1501254"/>
            <a:ext cx="2593028" cy="184732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07326" y="1922184"/>
            <a:ext cx="9941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矩阵表示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243" y="3530698"/>
            <a:ext cx="6905514" cy="16128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333" y="3230616"/>
            <a:ext cx="15536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标准形、规范形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65535" y="2072226"/>
            <a:ext cx="276013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二次型的标准形中系数为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正（负）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的平方项的系数被称为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正（负）惯性系数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grpSp>
        <p:nvGrpSpPr>
          <p:cNvPr id="7" name="Group 1042"/>
          <p:cNvGrpSpPr/>
          <p:nvPr/>
        </p:nvGrpSpPr>
        <p:grpSpPr bwMode="auto">
          <a:xfrm>
            <a:off x="93267" y="1082506"/>
            <a:ext cx="1857376" cy="1333501"/>
            <a:chOff x="380" y="490"/>
            <a:chExt cx="1170" cy="840"/>
          </a:xfrm>
        </p:grpSpPr>
        <p:sp>
          <p:nvSpPr>
            <p:cNvPr id="13" name="Rectangle 1026"/>
            <p:cNvSpPr>
              <a:spLocks noChangeArrowheads="1"/>
            </p:cNvSpPr>
            <p:nvPr/>
          </p:nvSpPr>
          <p:spPr bwMode="auto">
            <a:xfrm>
              <a:off x="380" y="490"/>
              <a:ext cx="117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配方法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</a:p>
          </p:txBody>
        </p:sp>
        <p:sp>
          <p:nvSpPr>
            <p:cNvPr id="14" name="Rectangle 1028"/>
            <p:cNvSpPr>
              <a:spLocks noChangeArrowheads="1"/>
            </p:cNvSpPr>
            <p:nvPr/>
          </p:nvSpPr>
          <p:spPr bwMode="auto">
            <a:xfrm>
              <a:off x="538" y="1078"/>
              <a:ext cx="11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000" u="sng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951355" y="1090930"/>
            <a:ext cx="6779895" cy="1015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将某个变量的平方项和其相关的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交叉</a:t>
            </a:r>
            <a:r>
              <a:rPr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项合并在一起，配成一个完全平方项。如果不含平方项则通过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​</a:t>
            </a:r>
            <a:r>
              <a:rPr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和平方差公式来创造平方项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701" y="2293812"/>
            <a:ext cx="6096000" cy="399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正交变换法：</a:t>
            </a:r>
          </a:p>
        </p:txBody>
      </p:sp>
      <p:graphicFrame>
        <p:nvGraphicFramePr>
          <p:cNvPr id="17" name="Object 6"/>
          <p:cNvGraphicFramePr>
            <a:graphicFrameLocks noChangeAspect="1"/>
          </p:cNvGraphicFramePr>
          <p:nvPr/>
        </p:nvGraphicFramePr>
        <p:xfrm>
          <a:off x="2394507" y="2341376"/>
          <a:ext cx="4838713" cy="34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Equation" r:id="rId6" imgW="4483100" imgH="330200" progId="Equation.3">
                  <p:embed/>
                </p:oleObj>
              </mc:Choice>
              <mc:Fallback>
                <p:oleObj name="Equation" r:id="rId6" imgW="4483100" imgH="330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507" y="2341376"/>
                        <a:ext cx="4838713" cy="340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2394507" y="2747504"/>
          <a:ext cx="3767719" cy="35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Equation" r:id="rId8" imgW="3683000" imgH="342900" progId="Equation.3">
                  <p:embed/>
                </p:oleObj>
              </mc:Choice>
              <mc:Fallback>
                <p:oleObj name="Equation" r:id="rId8" imgW="3683000" imgH="342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507" y="2747504"/>
                        <a:ext cx="3767719" cy="351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/>
        </p:nvGraphicFramePr>
        <p:xfrm>
          <a:off x="2394507" y="3206597"/>
          <a:ext cx="4936583" cy="341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Equation" r:id="rId10" imgW="4762500" imgH="342900" progId="Equation.3">
                  <p:embed/>
                </p:oleObj>
              </mc:Choice>
              <mc:Fallback>
                <p:oleObj name="Equation" r:id="rId10" imgW="4762500" imgH="342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507" y="3206597"/>
                        <a:ext cx="4936583" cy="3415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9"/>
          <p:cNvGraphicFramePr>
            <a:graphicFrameLocks noChangeAspect="1"/>
          </p:cNvGraphicFramePr>
          <p:nvPr/>
        </p:nvGraphicFramePr>
        <p:xfrm>
          <a:off x="2362862" y="3678386"/>
          <a:ext cx="6071391" cy="714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Equation" r:id="rId12" imgW="5880100" imgH="736600" progId="Equation.3">
                  <p:embed/>
                </p:oleObj>
              </mc:Choice>
              <mc:Fallback>
                <p:oleObj name="Equation" r:id="rId12" imgW="5880100" imgH="736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862" y="3678386"/>
                        <a:ext cx="6071391" cy="714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"/>
          <p:cNvGraphicFramePr>
            <a:graphicFrameLocks noChangeAspect="1"/>
          </p:cNvGraphicFramePr>
          <p:nvPr/>
        </p:nvGraphicFramePr>
        <p:xfrm>
          <a:off x="2401491" y="4544616"/>
          <a:ext cx="6513909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0" name="Equation" r:id="rId14" imgW="140208000" imgH="8229600" progId="Equation.DSMT4">
                  <p:embed/>
                </p:oleObj>
              </mc:Choice>
              <mc:Fallback>
                <p:oleObj name="Equation" r:id="rId14" imgW="140208000" imgH="8229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491" y="4544616"/>
                        <a:ext cx="6513909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423333" y="296334"/>
            <a:ext cx="2302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二次型 </a:t>
            </a:r>
            <a:r>
              <a:rPr lang="en-US" altLang="zh-CN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标准型方法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grpSp>
        <p:nvGrpSpPr>
          <p:cNvPr id="7" name="Group 1042"/>
          <p:cNvGrpSpPr/>
          <p:nvPr/>
        </p:nvGrpSpPr>
        <p:grpSpPr bwMode="auto">
          <a:xfrm>
            <a:off x="93267" y="1082506"/>
            <a:ext cx="1857376" cy="1333501"/>
            <a:chOff x="380" y="490"/>
            <a:chExt cx="1170" cy="840"/>
          </a:xfrm>
        </p:grpSpPr>
        <p:sp>
          <p:nvSpPr>
            <p:cNvPr id="13" name="Rectangle 1026"/>
            <p:cNvSpPr>
              <a:spLocks noChangeArrowheads="1"/>
            </p:cNvSpPr>
            <p:nvPr/>
          </p:nvSpPr>
          <p:spPr bwMode="auto">
            <a:xfrm>
              <a:off x="380" y="490"/>
              <a:ext cx="117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配方法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</a:p>
          </p:txBody>
        </p:sp>
        <p:sp>
          <p:nvSpPr>
            <p:cNvPr id="14" name="Rectangle 1028"/>
            <p:cNvSpPr>
              <a:spLocks noChangeArrowheads="1"/>
            </p:cNvSpPr>
            <p:nvPr/>
          </p:nvSpPr>
          <p:spPr bwMode="auto">
            <a:xfrm>
              <a:off x="538" y="1078"/>
              <a:ext cx="11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000" u="sng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951355" y="1090930"/>
            <a:ext cx="6779895" cy="13229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将某个变量的平方项和其相关的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交叉</a:t>
            </a:r>
            <a:r>
              <a:rPr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项合并在一起，配成一个完全平方项。如果不含平方项则通过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​</a:t>
            </a:r>
            <a:r>
              <a:rPr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和平方差公式来创造平方项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701" y="2293812"/>
            <a:ext cx="6096000" cy="399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正交变换法：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150135" y="2339978"/>
            <a:ext cx="4289957" cy="70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000" dirty="0">
                <a:solidFill>
                  <a:srgbClr val="0070C0"/>
                </a:solidFill>
                <a:ea typeface="黑体" panose="02010609060101010101" charset="-122"/>
              </a:rPr>
              <a:t>继而化为规范形</a:t>
            </a:r>
            <a:r>
              <a:rPr lang="zh-CN" altLang="en-US" sz="2000" dirty="0">
                <a:solidFill>
                  <a:srgbClr val="0070C0"/>
                </a:solidFill>
                <a:ea typeface="楷体_GB2312"/>
                <a:cs typeface="楷体_GB2312"/>
              </a:rPr>
              <a:t>：</a:t>
            </a:r>
          </a:p>
          <a:p>
            <a:pPr eaLnBrk="0" hangingPunct="0"/>
            <a:r>
              <a:rPr lang="en-US" altLang="zh-CN" sz="2000" b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6.</a:t>
            </a:r>
            <a:r>
              <a:rPr lang="zh-CN" altLang="en-US" sz="2000" b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作</a:t>
            </a:r>
            <a:r>
              <a:rPr lang="zh-CN" altLang="en-US" sz="2000" b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变换</a:t>
            </a:r>
            <a:r>
              <a:rPr lang="en-US" altLang="zh-CN" sz="2000" b="0" i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y</a:t>
            </a:r>
            <a:r>
              <a:rPr lang="en-US" altLang="zh-CN" sz="2000" b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 = </a:t>
            </a:r>
            <a:r>
              <a:rPr lang="en-US" altLang="zh-CN" sz="2000" b="0" i="1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Kz</a:t>
            </a:r>
            <a:r>
              <a:rPr lang="zh-CN" altLang="en-US" sz="2000" b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，则得</a:t>
            </a:r>
            <a:r>
              <a:rPr lang="en-US" altLang="zh-CN" sz="2000" b="0" i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f </a:t>
            </a:r>
            <a:r>
              <a:rPr lang="zh-CN" altLang="en-US" sz="2000" b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的规范形</a:t>
            </a:r>
            <a:r>
              <a:rPr lang="en-US" altLang="zh-CN" sz="2000" i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3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195" y="3385180"/>
            <a:ext cx="4289958" cy="133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23332" y="296334"/>
            <a:ext cx="22545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二次型 </a:t>
            </a:r>
            <a:r>
              <a:rPr lang="en-US" altLang="zh-CN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标准型方法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87097" y="1875888"/>
            <a:ext cx="534988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72567" y="1904145"/>
            <a:ext cx="4701928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1"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．写出二次型的矩阵，并求其特征值：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290220" y="1586709"/>
          <a:ext cx="2411661" cy="1271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Equation" r:id="rId6" imgW="2120900" imgH="1117600" progId="Equation.3">
                  <p:embed/>
                </p:oleObj>
              </mc:Choice>
              <mc:Fallback>
                <p:oleObj name="Equation" r:id="rId6" imgW="2120900" imgH="1117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0220" y="1586709"/>
                        <a:ext cx="2411661" cy="1271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5"/>
          <p:cNvGrpSpPr/>
          <p:nvPr/>
        </p:nvGrpSpPr>
        <p:grpSpPr bwMode="auto">
          <a:xfrm>
            <a:off x="481964" y="2676874"/>
            <a:ext cx="4697412" cy="1544637"/>
            <a:chOff x="497" y="2995"/>
            <a:chExt cx="2959" cy="973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746" y="2995"/>
              <a:ext cx="16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17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589" y="2995"/>
              <a:ext cx="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-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413" y="2995"/>
              <a:ext cx="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 i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l</a:t>
              </a: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497" y="3378"/>
              <a:ext cx="1" cy="25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1147" y="3378"/>
              <a:ext cx="1" cy="25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1391" y="3038"/>
              <a:ext cx="1" cy="93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3455" y="3038"/>
              <a:ext cx="1" cy="93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3168" y="3696"/>
              <a:ext cx="16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14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2473" y="3379"/>
              <a:ext cx="22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14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043" y="3675"/>
              <a:ext cx="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-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2316" y="3335"/>
              <a:ext cx="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-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207" y="3335"/>
              <a:ext cx="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=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864" y="3335"/>
              <a:ext cx="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-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2853" y="3696"/>
              <a:ext cx="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 i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l</a:t>
              </a: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2373" y="3701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4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647" y="3701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2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3100" y="3361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4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2133" y="3361"/>
              <a:ext cx="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 i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l</a:t>
              </a: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1647" y="3361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2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3102" y="3021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2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2375" y="3021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2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980" y="3361"/>
              <a:ext cx="10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A</a:t>
              </a:r>
              <a:endParaRPr lang="en-US" altLang="zh-CN" sz="2000">
                <a:ea typeface="华文行楷" panose="02010800040101010101" pitchFamily="2" charset="-122"/>
              </a:endParaRPr>
            </a:p>
          </p:txBody>
        </p:sp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531" y="3361"/>
              <a:ext cx="33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zh-CN" sz="2000" b="1" i="1">
                  <a:solidFill>
                    <a:srgbClr val="000000"/>
                  </a:solidFill>
                  <a:latin typeface="Symbol" panose="05050102010706020507" pitchFamily="18" charset="2"/>
                  <a:ea typeface="华文行楷" panose="02010800040101010101" pitchFamily="2" charset="-122"/>
                </a:rPr>
                <a:t>lE</a:t>
              </a:r>
            </a:p>
          </p:txBody>
        </p:sp>
      </p:grpSp>
      <p:graphicFrame>
        <p:nvGraphicFramePr>
          <p:cNvPr id="33" name="Object 29"/>
          <p:cNvGraphicFramePr>
            <a:graphicFrameLocks noChangeAspect="1"/>
          </p:cNvGraphicFramePr>
          <p:nvPr/>
        </p:nvGraphicFramePr>
        <p:xfrm>
          <a:off x="5227002" y="3286473"/>
          <a:ext cx="1786573" cy="341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Equation" r:id="rId8" imgW="2667000" imgH="482600" progId="Equation.3">
                  <p:embed/>
                </p:oleObj>
              </mc:Choice>
              <mc:Fallback>
                <p:oleObj name="Equation" r:id="rId8" imgW="2667000" imgH="4826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002" y="3286473"/>
                        <a:ext cx="1786573" cy="341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1"/>
              <p:cNvSpPr txBox="1"/>
              <p:nvPr/>
            </p:nvSpPr>
            <p:spPr bwMode="auto">
              <a:xfrm>
                <a:off x="309323" y="935484"/>
                <a:ext cx="8738393" cy="6810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将二次型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=17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+14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+14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通过正交变换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𝑃𝑦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化成标准形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4" name="Object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23" y="935484"/>
                <a:ext cx="8738393" cy="681038"/>
              </a:xfrm>
              <a:prstGeom prst="rect">
                <a:avLst/>
              </a:prstGeom>
              <a:blipFill rotWithShape="1">
                <a:blip r:embed="rId10"/>
                <a:stretch>
                  <a:fillRect l="-1" t="-19" r="3" b="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3974464" y="4423410"/>
            <a:ext cx="1989647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从</a:t>
            </a: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而得特征值，</a:t>
            </a:r>
          </a:p>
        </p:txBody>
      </p:sp>
      <p:graphicFrame>
        <p:nvGraphicFramePr>
          <p:cNvPr id="36" name="Object 3"/>
          <p:cNvGraphicFramePr>
            <a:graphicFrameLocks noChangeAspect="1"/>
          </p:cNvGraphicFramePr>
          <p:nvPr/>
        </p:nvGraphicFramePr>
        <p:xfrm>
          <a:off x="5852318" y="4479351"/>
          <a:ext cx="2322514" cy="327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11" imgW="3048000" imgH="431800" progId="Equation.3">
                  <p:embed/>
                </p:oleObj>
              </mc:Choice>
              <mc:Fallback>
                <p:oleObj name="Equation" r:id="rId11" imgW="30480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2318" y="4479351"/>
                        <a:ext cx="2322514" cy="3278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423333" y="296334"/>
            <a:ext cx="2267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二次型 </a:t>
            </a:r>
            <a:r>
              <a:rPr lang="en-US" altLang="zh-CN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正交变换法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graphicFrame>
        <p:nvGraphicFramePr>
          <p:cNvPr id="37" name="Object 4"/>
          <p:cNvGraphicFramePr>
            <a:graphicFrameLocks noChangeAspect="1"/>
          </p:cNvGraphicFramePr>
          <p:nvPr/>
        </p:nvGraphicFramePr>
        <p:xfrm>
          <a:off x="746358" y="1415222"/>
          <a:ext cx="5412838" cy="33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6" imgW="4114800" imgH="330200" progId="Equation.3">
                  <p:embed/>
                </p:oleObj>
              </mc:Choice>
              <mc:Fallback>
                <p:oleObj name="Equation" r:id="rId6" imgW="4114800" imgH="330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358" y="1415222"/>
                        <a:ext cx="5412838" cy="330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5"/>
          <p:cNvSpPr>
            <a:spLocks noChangeArrowheads="1"/>
          </p:cNvSpPr>
          <p:nvPr/>
        </p:nvSpPr>
        <p:spPr bwMode="auto">
          <a:xfrm>
            <a:off x="557434" y="841248"/>
            <a:ext cx="2121093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2．求特征向量：</a:t>
            </a:r>
          </a:p>
        </p:txBody>
      </p:sp>
      <p:graphicFrame>
        <p:nvGraphicFramePr>
          <p:cNvPr id="39" name="Object 6"/>
          <p:cNvGraphicFramePr>
            <a:graphicFrameLocks noChangeAspect="1"/>
          </p:cNvGraphicFramePr>
          <p:nvPr/>
        </p:nvGraphicFramePr>
        <p:xfrm>
          <a:off x="728945" y="2074516"/>
          <a:ext cx="4927475" cy="34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8" imgW="4724400" imgH="342900" progId="Equation.3">
                  <p:embed/>
                </p:oleObj>
              </mc:Choice>
              <mc:Fallback>
                <p:oleObj name="Equation" r:id="rId8" imgW="4724400" imgH="342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945" y="2074516"/>
                        <a:ext cx="4927475" cy="348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7"/>
          <p:cNvGrpSpPr/>
          <p:nvPr/>
        </p:nvGrpSpPr>
        <p:grpSpPr bwMode="auto">
          <a:xfrm>
            <a:off x="5954573" y="2107716"/>
            <a:ext cx="2878953" cy="351268"/>
            <a:chOff x="1320" y="2020"/>
            <a:chExt cx="1778" cy="208"/>
          </a:xfrm>
        </p:grpSpPr>
        <p:graphicFrame>
          <p:nvGraphicFramePr>
            <p:cNvPr id="41" name="Object 8"/>
            <p:cNvGraphicFramePr>
              <a:graphicFrameLocks noChangeAspect="1"/>
            </p:cNvGraphicFramePr>
            <p:nvPr/>
          </p:nvGraphicFramePr>
          <p:xfrm>
            <a:off x="1320" y="2024"/>
            <a:ext cx="86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44" name="Equation" r:id="rId10" imgW="1371600" imgH="316865" progId="Equation.3">
                    <p:embed/>
                  </p:oleObj>
                </mc:Choice>
                <mc:Fallback>
                  <p:oleObj name="Equation" r:id="rId10" imgW="1371600" imgH="316865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0" y="2024"/>
                          <a:ext cx="86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9"/>
            <p:cNvGraphicFramePr>
              <a:graphicFrameLocks noChangeAspect="1"/>
            </p:cNvGraphicFramePr>
            <p:nvPr/>
          </p:nvGraphicFramePr>
          <p:xfrm>
            <a:off x="2290" y="2020"/>
            <a:ext cx="80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45" name="Equation" r:id="rId12" imgW="1282700" imgH="330200" progId="Equation.3">
                    <p:embed/>
                  </p:oleObj>
                </mc:Choice>
                <mc:Fallback>
                  <p:oleObj name="Equation" r:id="rId12" imgW="1282700" imgH="330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2020"/>
                          <a:ext cx="808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Rectangle 10"/>
          <p:cNvSpPr>
            <a:spLocks noChangeArrowheads="1"/>
          </p:cNvSpPr>
          <p:nvPr/>
        </p:nvSpPr>
        <p:spPr bwMode="auto">
          <a:xfrm>
            <a:off x="557434" y="2724594"/>
            <a:ext cx="2895344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3．将特征向量正交化：</a:t>
            </a:r>
          </a:p>
        </p:txBody>
      </p:sp>
      <p:graphicFrame>
        <p:nvGraphicFramePr>
          <p:cNvPr id="44" name="Object 11"/>
          <p:cNvGraphicFramePr>
            <a:graphicFrameLocks noChangeAspect="1"/>
          </p:cNvGraphicFramePr>
          <p:nvPr/>
        </p:nvGraphicFramePr>
        <p:xfrm>
          <a:off x="3371597" y="2763896"/>
          <a:ext cx="1449478" cy="358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Equation" r:id="rId14" imgW="1282700" imgH="316865" progId="Equation.3">
                  <p:embed/>
                </p:oleObj>
              </mc:Choice>
              <mc:Fallback>
                <p:oleObj name="Equation" r:id="rId14" imgW="1282700" imgH="31686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597" y="2763896"/>
                        <a:ext cx="1449478" cy="358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2"/>
          <p:cNvGraphicFramePr>
            <a:graphicFrameLocks noChangeAspect="1"/>
          </p:cNvGraphicFramePr>
          <p:nvPr/>
        </p:nvGraphicFramePr>
        <p:xfrm>
          <a:off x="6018128" y="1347643"/>
          <a:ext cx="1375923" cy="343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7" name="Equation" r:id="rId16" imgW="1219200" imgH="304800" progId="Equation.3">
                  <p:embed/>
                </p:oleObj>
              </mc:Choice>
              <mc:Fallback>
                <p:oleObj name="Equation" r:id="rId16" imgW="1219200" imgH="304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128" y="1347643"/>
                        <a:ext cx="1375923" cy="343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3"/>
          <p:cNvGraphicFramePr>
            <a:graphicFrameLocks noChangeAspect="1"/>
          </p:cNvGraphicFramePr>
          <p:nvPr/>
        </p:nvGraphicFramePr>
        <p:xfrm>
          <a:off x="5045207" y="2767735"/>
          <a:ext cx="913239" cy="350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Equation" r:id="rId18" imgW="825500" imgH="316865" progId="Equation.3">
                  <p:embed/>
                </p:oleObj>
              </mc:Choice>
              <mc:Fallback>
                <p:oleObj name="Equation" r:id="rId18" imgW="825500" imgH="31686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207" y="2767735"/>
                        <a:ext cx="913239" cy="350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4"/>
          <p:cNvGraphicFramePr>
            <a:graphicFrameLocks noChangeAspect="1"/>
          </p:cNvGraphicFramePr>
          <p:nvPr/>
        </p:nvGraphicFramePr>
        <p:xfrm>
          <a:off x="6117196" y="2578756"/>
          <a:ext cx="2184290" cy="728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20" imgW="2057400" imgH="685800" progId="Equation.3">
                  <p:embed/>
                </p:oleObj>
              </mc:Choice>
              <mc:Fallback>
                <p:oleObj name="Equation" r:id="rId20" imgW="2057400" imgH="685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7196" y="2578756"/>
                        <a:ext cx="2184290" cy="728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15"/>
          <p:cNvSpPr>
            <a:spLocks noChangeArrowheads="1"/>
          </p:cNvSpPr>
          <p:nvPr/>
        </p:nvSpPr>
        <p:spPr bwMode="auto">
          <a:xfrm>
            <a:off x="974572" y="3398691"/>
            <a:ext cx="1991251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得正交向量组：</a:t>
            </a:r>
          </a:p>
        </p:txBody>
      </p:sp>
      <p:graphicFrame>
        <p:nvGraphicFramePr>
          <p:cNvPr id="49" name="Object 16"/>
          <p:cNvGraphicFramePr>
            <a:graphicFrameLocks noChangeAspect="1"/>
          </p:cNvGraphicFramePr>
          <p:nvPr/>
        </p:nvGraphicFramePr>
        <p:xfrm>
          <a:off x="5812636" y="4087084"/>
          <a:ext cx="2677695" cy="440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22" imgW="1854200" imgH="304800" progId="Equation.3">
                  <p:embed/>
                </p:oleObj>
              </mc:Choice>
              <mc:Fallback>
                <p:oleObj name="Equation" r:id="rId22" imgW="1854200" imgH="304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2636" y="4087084"/>
                        <a:ext cx="2677695" cy="440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17"/>
          <p:cNvGrpSpPr/>
          <p:nvPr/>
        </p:nvGrpSpPr>
        <p:grpSpPr bwMode="auto">
          <a:xfrm>
            <a:off x="1234046" y="4124117"/>
            <a:ext cx="4013112" cy="411601"/>
            <a:chOff x="1320" y="3272"/>
            <a:chExt cx="2808" cy="288"/>
          </a:xfrm>
        </p:grpSpPr>
        <p:graphicFrame>
          <p:nvGraphicFramePr>
            <p:cNvPr id="51" name="Object 18"/>
            <p:cNvGraphicFramePr>
              <a:graphicFrameLocks noChangeAspect="1"/>
            </p:cNvGraphicFramePr>
            <p:nvPr/>
          </p:nvGraphicFramePr>
          <p:xfrm>
            <a:off x="2848" y="3272"/>
            <a:ext cx="128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51" name="Equation" r:id="rId24" imgW="1409700" imgH="316865" progId="Equation.3">
                    <p:embed/>
                  </p:oleObj>
                </mc:Choice>
                <mc:Fallback>
                  <p:oleObj name="Equation" r:id="rId24" imgW="1409700" imgH="316865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8" y="3272"/>
                          <a:ext cx="128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9"/>
            <p:cNvGraphicFramePr>
              <a:graphicFrameLocks noChangeAspect="1"/>
            </p:cNvGraphicFramePr>
            <p:nvPr/>
          </p:nvGraphicFramePr>
          <p:xfrm>
            <a:off x="1320" y="3276"/>
            <a:ext cx="1240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52" name="Equation" r:id="rId26" imgW="1333500" imgH="304800" progId="Equation.3">
                    <p:embed/>
                  </p:oleObj>
                </mc:Choice>
                <mc:Fallback>
                  <p:oleObj name="Equation" r:id="rId26" imgW="1333500" imgH="3048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0" y="3276"/>
                          <a:ext cx="1240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741456" cy="562720"/>
            <a:chOff x="624995" y="462811"/>
            <a:chExt cx="3655275" cy="75029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5" y="462811"/>
              <a:ext cx="365527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求解齐次线性方程组例题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839474" y="1247947"/>
            <a:ext cx="20425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3333FF"/>
                </a:solidFill>
                <a:latin typeface="楷体_GB2312" pitchFamily="1" charset="-122"/>
              </a:rPr>
              <a:t>例</a:t>
            </a:r>
            <a:r>
              <a:rPr lang="zh-CN" altLang="en-US" sz="1800" dirty="0">
                <a:ea typeface="宋体" panose="02010600030101010101" pitchFamily="2" charset="-122"/>
              </a:rPr>
              <a:t>    </a:t>
            </a:r>
            <a:r>
              <a:rPr lang="zh-CN" altLang="en-US" sz="1800" dirty="0"/>
              <a:t>解线性方程组</a:t>
            </a:r>
          </a:p>
        </p:txBody>
      </p:sp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4079239" y="647860"/>
          <a:ext cx="3593551" cy="1603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8" imgW="4610100" imgH="2057400" progId="">
                  <p:embed/>
                </p:oleObj>
              </mc:Choice>
              <mc:Fallback>
                <p:oleObj r:id="rId8" imgW="4610100" imgH="20574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239" y="647860"/>
                        <a:ext cx="3593551" cy="1603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94640" y="2393309"/>
            <a:ext cx="417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rgbClr val="FF0000"/>
                </a:solidFill>
              </a:rPr>
              <a:t>解</a:t>
            </a:r>
          </a:p>
        </p:txBody>
      </p:sp>
      <p:graphicFrame>
        <p:nvGraphicFramePr>
          <p:cNvPr id="24" name="Object 5"/>
          <p:cNvGraphicFramePr>
            <a:graphicFrameLocks noChangeAspect="1"/>
          </p:cNvGraphicFramePr>
          <p:nvPr/>
        </p:nvGraphicFramePr>
        <p:xfrm>
          <a:off x="2062480" y="2966753"/>
          <a:ext cx="3449320" cy="181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10" imgW="4038600" imgH="2044700" progId="">
                  <p:embed/>
                </p:oleObj>
              </mc:Choice>
              <mc:Fallback>
                <p:oleObj r:id="rId10" imgW="4038600" imgH="20447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480" y="2966753"/>
                        <a:ext cx="3449320" cy="181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892492" y="2393309"/>
            <a:ext cx="3186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zh-CN" altLang="en-US" sz="1800" dirty="0"/>
              <a:t>对系数矩阵施行初等行变换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770278" y="841249"/>
          <a:ext cx="3133915" cy="813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6" imgW="2691765" imgH="698500" progId="Equation.3">
                  <p:embed/>
                </p:oleObj>
              </mc:Choice>
              <mc:Fallback>
                <p:oleObj name="Equation" r:id="rId6" imgW="2691765" imgH="698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0278" y="841249"/>
                        <a:ext cx="3133915" cy="8134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99672" y="2012024"/>
          <a:ext cx="317188" cy="330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Equation" r:id="rId8" imgW="292100" imgH="304800" progId="Equation.3">
                  <p:embed/>
                </p:oleObj>
              </mc:Choice>
              <mc:Fallback>
                <p:oleObj name="Equation" r:id="rId8" imgW="292100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672" y="2012024"/>
                        <a:ext cx="317188" cy="330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2873677" y="1636779"/>
          <a:ext cx="1714605" cy="1242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Equation" r:id="rId10" imgW="1612900" imgH="1168400" progId="Equation.3">
                  <p:embed/>
                </p:oleObj>
              </mc:Choice>
              <mc:Fallback>
                <p:oleObj name="Equation" r:id="rId10" imgW="1612900" imgH="1168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677" y="1636779"/>
                        <a:ext cx="1714605" cy="12424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1389612" y="1573089"/>
          <a:ext cx="1484065" cy="1361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Equation" r:id="rId12" imgW="1219200" imgH="1117600" progId="Equation.3">
                  <p:embed/>
                </p:oleObj>
              </mc:Choice>
              <mc:Fallback>
                <p:oleObj name="Equation" r:id="rId12" imgW="1219200" imgH="1117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612" y="1573089"/>
                        <a:ext cx="1484065" cy="1361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4490828" y="1612744"/>
          <a:ext cx="1695700" cy="1200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Equation" r:id="rId14" imgW="1651000" imgH="1168400" progId="Equation.3">
                  <p:embed/>
                </p:oleObj>
              </mc:Choice>
              <mc:Fallback>
                <p:oleObj name="Equation" r:id="rId14" imgW="1651000" imgH="1168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0828" y="1612744"/>
                        <a:ext cx="1695700" cy="1200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3872463" y="3791763"/>
          <a:ext cx="5181626" cy="120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Equation" r:id="rId16" imgW="4800600" imgH="1168400" progId="Equation.3">
                  <p:embed/>
                </p:oleObj>
              </mc:Choice>
              <mc:Fallback>
                <p:oleObj name="Equation" r:id="rId16" imgW="4800600" imgH="1168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2463" y="3791763"/>
                        <a:ext cx="5181626" cy="120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8"/>
          <p:cNvGrpSpPr/>
          <p:nvPr/>
        </p:nvGrpSpPr>
        <p:grpSpPr bwMode="auto">
          <a:xfrm>
            <a:off x="472251" y="957725"/>
            <a:ext cx="5921518" cy="400051"/>
            <a:chOff x="1008" y="523"/>
            <a:chExt cx="3297" cy="252"/>
          </a:xfrm>
        </p:grpSpPr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1008" y="523"/>
              <a:ext cx="32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4．将正交向量组单位化，得正交矩阵：</a:t>
              </a:r>
            </a:p>
          </p:txBody>
        </p:sp>
        <p:graphicFrame>
          <p:nvGraphicFramePr>
            <p:cNvPr id="16" name="Object 10"/>
            <p:cNvGraphicFramePr>
              <a:graphicFrameLocks noChangeAspect="1"/>
            </p:cNvGraphicFramePr>
            <p:nvPr/>
          </p:nvGraphicFramePr>
          <p:xfrm>
            <a:off x="3518" y="560"/>
            <a:ext cx="18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9" name="Equation" r:id="rId18" imgW="292100" imgH="292100" progId="Equation.3">
                    <p:embed/>
                  </p:oleObj>
                </mc:Choice>
                <mc:Fallback>
                  <p:oleObj name="Equation" r:id="rId18" imgW="292100" imgH="2921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8" y="560"/>
                          <a:ext cx="184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1"/>
          <p:cNvGrpSpPr/>
          <p:nvPr/>
        </p:nvGrpSpPr>
        <p:grpSpPr bwMode="auto">
          <a:xfrm>
            <a:off x="1725402" y="3463788"/>
            <a:ext cx="4209049" cy="372854"/>
            <a:chOff x="778" y="2640"/>
            <a:chExt cx="3206" cy="284"/>
          </a:xfrm>
        </p:grpSpPr>
        <p:graphicFrame>
          <p:nvGraphicFramePr>
            <p:cNvPr id="19" name="Object 12"/>
            <p:cNvGraphicFramePr>
              <a:graphicFrameLocks noChangeAspect="1"/>
            </p:cNvGraphicFramePr>
            <p:nvPr/>
          </p:nvGraphicFramePr>
          <p:xfrm>
            <a:off x="778" y="2661"/>
            <a:ext cx="560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0" name="Equation" r:id="rId20" imgW="753110" imgH="354330" progId="Equation.3">
                    <p:embed/>
                  </p:oleObj>
                </mc:Choice>
                <mc:Fallback>
                  <p:oleObj name="Equation" r:id="rId20" imgW="753110" imgH="35433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8" y="2661"/>
                          <a:ext cx="560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3"/>
            <p:cNvGraphicFramePr>
              <a:graphicFrameLocks noChangeAspect="1"/>
            </p:cNvGraphicFramePr>
            <p:nvPr/>
          </p:nvGraphicFramePr>
          <p:xfrm>
            <a:off x="1935" y="2640"/>
            <a:ext cx="672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1" name="Equation" r:id="rId22" imgW="901700" imgH="354330" progId="Equation.3">
                    <p:embed/>
                  </p:oleObj>
                </mc:Choice>
                <mc:Fallback>
                  <p:oleObj name="Equation" r:id="rId22" imgW="901700" imgH="35433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5" y="2640"/>
                          <a:ext cx="672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14"/>
            <p:cNvGraphicFramePr>
              <a:graphicFrameLocks noChangeAspect="1"/>
            </p:cNvGraphicFramePr>
            <p:nvPr/>
          </p:nvGraphicFramePr>
          <p:xfrm>
            <a:off x="3312" y="2649"/>
            <a:ext cx="67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2" name="Equation" r:id="rId24" imgW="901700" imgH="367030" progId="Equation.3">
                    <p:embed/>
                  </p:oleObj>
                </mc:Choice>
                <mc:Fallback>
                  <p:oleObj name="Equation" r:id="rId24" imgW="901700" imgH="36703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649"/>
                          <a:ext cx="672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5"/>
          <p:cNvGrpSpPr/>
          <p:nvPr/>
        </p:nvGrpSpPr>
        <p:grpSpPr bwMode="auto">
          <a:xfrm>
            <a:off x="2242926" y="2950436"/>
            <a:ext cx="3339934" cy="468694"/>
            <a:chOff x="1200" y="2304"/>
            <a:chExt cx="2544" cy="357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1200" y="2304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>
              <a:off x="2367" y="2304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3744" y="2325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188508" y="547723"/>
            <a:ext cx="18669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怎样化成规范形呢？</a:t>
            </a:r>
          </a:p>
        </p:txBody>
      </p:sp>
      <p:graphicFrame>
        <p:nvGraphicFramePr>
          <p:cNvPr id="39" name="Object 6"/>
          <p:cNvGraphicFramePr>
            <a:graphicFrameLocks noChangeAspect="1"/>
          </p:cNvGraphicFramePr>
          <p:nvPr/>
        </p:nvGraphicFramePr>
        <p:xfrm>
          <a:off x="4259130" y="591821"/>
          <a:ext cx="1819275" cy="25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Equation" r:id="rId6" imgW="58216800" imgH="8229600" progId="Equation.DSMT4">
                  <p:embed/>
                </p:oleObj>
              </mc:Choice>
              <mc:Fallback>
                <p:oleObj name="Equation" r:id="rId6" imgW="58216800" imgH="8229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9130" y="591821"/>
                        <a:ext cx="1819275" cy="255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1301750" y="2039762"/>
            <a:ext cx="460895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00" dirty="0"/>
              <a:t>如果要把二次型</a:t>
            </a:r>
            <a:r>
              <a:rPr lang="en-US" altLang="zh-CN" sz="2100" i="1" dirty="0"/>
              <a:t>f</a:t>
            </a:r>
            <a:r>
              <a:rPr lang="zh-CN" altLang="en-US" sz="2100" dirty="0"/>
              <a:t>化成规范形，只需令</a:t>
            </a: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6078406" y="1162271"/>
          <a:ext cx="1384697" cy="214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Equation" r:id="rId8" imgW="850265" imgH="1320165" progId="Equation.DSMT4">
                  <p:embed/>
                </p:oleObj>
              </mc:Choice>
              <mc:Fallback>
                <p:oleObj name="Equation" r:id="rId8" imgW="850265" imgH="1320165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8406" y="1162271"/>
                        <a:ext cx="1384697" cy="214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2222236" y="3495014"/>
            <a:ext cx="18998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00" dirty="0"/>
              <a:t>即得</a:t>
            </a:r>
            <a:r>
              <a:rPr lang="en-US" altLang="zh-CN" sz="2100" i="1" dirty="0"/>
              <a:t>f</a:t>
            </a:r>
            <a:r>
              <a:rPr lang="zh-CN" altLang="en-US" sz="2100" dirty="0"/>
              <a:t>的规范形</a:t>
            </a:r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4087945" y="3435483"/>
          <a:ext cx="2283619" cy="510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10" imgW="1078865" imgH="241300" progId="Equation.DSMT4">
                  <p:embed/>
                </p:oleObj>
              </mc:Choice>
              <mc:Fallback>
                <p:oleObj name="Equation" r:id="rId10" imgW="1078865" imgH="241300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945" y="3435483"/>
                        <a:ext cx="2283619" cy="510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23333" y="296334"/>
            <a:ext cx="2129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二次型 </a:t>
            </a:r>
            <a:r>
              <a:rPr lang="en-US" altLang="zh-CN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配方法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22" y="611057"/>
            <a:ext cx="5593556" cy="7415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25679" r="7740" b="16049"/>
          <a:stretch>
            <a:fillRect/>
          </a:stretch>
        </p:blipFill>
        <p:spPr>
          <a:xfrm>
            <a:off x="4237" y="1350439"/>
            <a:ext cx="6028267" cy="299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1" t="21070" r="9235" b="42634"/>
          <a:stretch>
            <a:fillRect/>
          </a:stretch>
        </p:blipFill>
        <p:spPr>
          <a:xfrm>
            <a:off x="5119978" y="3686116"/>
            <a:ext cx="4024022" cy="1457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83" y="0"/>
            <a:ext cx="7268633" cy="110755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/>
          <a:srcRect b="11519"/>
          <a:stretch>
            <a:fillRect/>
          </a:stretch>
        </p:blipFill>
        <p:spPr>
          <a:xfrm>
            <a:off x="1775872" y="1151467"/>
            <a:ext cx="5039725" cy="29591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736" y="4422399"/>
            <a:ext cx="4381501" cy="60479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5551" y="4154478"/>
            <a:ext cx="4782083" cy="333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9" y="-338487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1" y="477603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9"/>
            <a:ext cx="484748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59458" y="2105288"/>
            <a:ext cx="4603117" cy="5002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二次型的正定性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lum bright="70000" contrast="-70000"/>
          </a:blip>
          <a:srcRect r="67852"/>
          <a:stretch>
            <a:fillRect/>
          </a:stretch>
        </p:blipFill>
        <p:spPr>
          <a:xfrm>
            <a:off x="1" y="1537971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7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423333" y="296334"/>
            <a:ext cx="2129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正定二次型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4"/>
              <p:cNvSpPr txBox="1"/>
              <p:nvPr/>
            </p:nvSpPr>
            <p:spPr bwMode="auto">
              <a:xfrm>
                <a:off x="502444" y="634498"/>
                <a:ext cx="8139113" cy="13805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设有实二次型</m:t>
                      </m:r>
                      <m:r>
                        <m:rPr>
                          <m:nor/>
                        </m:rPr>
                        <a:rPr lang="zh-CN" altLang="en-US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如果对任何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≠0,</m:t>
                      </m:r>
                    </m:oMath>
                    <m:oMath xmlns:m="http://schemas.openxmlformats.org/officeDocument/2006/math"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都有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  <m:d>
                        <m:d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显然</m:t>
                          </m:r>
                          <m:r>
                            <a:rPr lang="zh-CN" altLang="en-US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则称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为正定二次型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并称对称矩阵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是正定的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    </m:t>
                      </m:r>
                    </m:oMath>
                    <m:oMath xmlns:m="http://schemas.openxmlformats.org/officeDocument/2006/math"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如果对任何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都有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&lt;0,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则称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为负定二次型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并称对称矩阵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是负定的。</m:t>
                      </m:r>
                    </m:oMath>
                  </m:oMathPara>
                </a14:m>
                <a:endParaRPr lang="zh-CN" altLang="en-US" sz="1800" dirty="0">
                  <a:solidFill>
                    <a:prstClr val="black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444" y="634498"/>
                <a:ext cx="8139113" cy="1380575"/>
              </a:xfrm>
              <a:prstGeom prst="rect">
                <a:avLst/>
              </a:prstGeom>
              <a:blipFill rotWithShape="1">
                <a:blip r:embed="rId5"/>
                <a:stretch>
                  <a:fillRect l="-2" t="-10" r="6" b="-2542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图片 72"/>
          <p:cNvPicPr>
            <a:picLocks noChangeAspect="1"/>
          </p:cNvPicPr>
          <p:nvPr/>
        </p:nvPicPr>
        <p:blipFill>
          <a:blip r:embed="rId6"/>
          <a:srcRect b="79594"/>
          <a:stretch>
            <a:fillRect/>
          </a:stretch>
        </p:blipFill>
        <p:spPr>
          <a:xfrm>
            <a:off x="569595" y="2350770"/>
            <a:ext cx="2630170" cy="555625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870" y="2350770"/>
            <a:ext cx="2623820" cy="803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t="18727"/>
          <a:stretch>
            <a:fillRect/>
          </a:stretch>
        </p:blipFill>
        <p:spPr>
          <a:xfrm>
            <a:off x="2552700" y="2350770"/>
            <a:ext cx="2630170" cy="221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grpSp>
        <p:nvGrpSpPr>
          <p:cNvPr id="2" name="Group 28"/>
          <p:cNvGrpSpPr/>
          <p:nvPr/>
        </p:nvGrpSpPr>
        <p:grpSpPr bwMode="auto">
          <a:xfrm>
            <a:off x="824866" y="891049"/>
            <a:ext cx="8318500" cy="457201"/>
            <a:chOff x="870" y="465"/>
            <a:chExt cx="5240" cy="288"/>
          </a:xfrm>
        </p:grpSpPr>
        <p:sp>
          <p:nvSpPr>
            <p:cNvPr id="3" name="Rectangle 11"/>
            <p:cNvSpPr>
              <a:spLocks noChangeArrowheads="1"/>
            </p:cNvSpPr>
            <p:nvPr/>
          </p:nvSpPr>
          <p:spPr bwMode="auto">
            <a:xfrm>
              <a:off x="870" y="489"/>
              <a:ext cx="9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ea typeface="黑体" panose="02010609060101010101" charset="-122"/>
                </a:rPr>
                <a:t>判别二次型</a:t>
              </a:r>
            </a:p>
          </p:txBody>
        </p:sp>
        <p:graphicFrame>
          <p:nvGraphicFramePr>
            <p:cNvPr id="6" name="Object 12"/>
            <p:cNvGraphicFramePr>
              <a:graphicFrameLocks noChangeAspect="1"/>
            </p:cNvGraphicFramePr>
            <p:nvPr/>
          </p:nvGraphicFramePr>
          <p:xfrm>
            <a:off x="1856" y="465"/>
            <a:ext cx="3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6" name="Equation" r:id="rId6" imgW="3683000" imgH="330200" progId="Equation.3">
                    <p:embed/>
                  </p:oleObj>
                </mc:Choice>
                <mc:Fallback>
                  <p:oleObj name="Equation" r:id="rId6" imgW="3683000" imgH="3302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6" y="465"/>
                          <a:ext cx="3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024" y="480"/>
              <a:ext cx="108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ea typeface="黑体" panose="02010609060101010101" charset="-122"/>
                </a:rPr>
                <a:t>，是否正定。</a:t>
              </a:r>
            </a:p>
          </p:txBody>
        </p:sp>
      </p:grp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72210" y="1489305"/>
            <a:ext cx="628650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ea typeface="黑体" panose="02010609060101010101" charset="-122"/>
              </a:rPr>
              <a:t>解：</a:t>
            </a: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1400860" y="2130772"/>
            <a:ext cx="1980029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ea typeface="黑体" panose="02010609060101010101" charset="-122"/>
              </a:rPr>
              <a:t>二次型的矩阵为</a:t>
            </a:r>
          </a:p>
        </p:txBody>
      </p:sp>
      <p:graphicFrame>
        <p:nvGraphicFramePr>
          <p:cNvPr id="12" name="Object 16"/>
          <p:cNvGraphicFramePr>
            <a:graphicFrameLocks noChangeAspect="1"/>
          </p:cNvGraphicFramePr>
          <p:nvPr/>
        </p:nvGraphicFramePr>
        <p:xfrm>
          <a:off x="3943399" y="1652617"/>
          <a:ext cx="28575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Equation" r:id="rId8" imgW="2857500" imgH="1511300" progId="Equation.3">
                  <p:embed/>
                </p:oleObj>
              </mc:Choice>
              <mc:Fallback>
                <p:oleObj name="Equation" r:id="rId8" imgW="2857500" imgH="15113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99" y="1652617"/>
                        <a:ext cx="28575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1513257" y="1489305"/>
            <a:ext cx="1893467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“</a:t>
            </a:r>
            <a:r>
              <a:rPr lang="zh-CN" altLang="en-US" sz="2000" dirty="0">
                <a:solidFill>
                  <a:srgbClr val="FF0000"/>
                </a:solidFill>
                <a:ea typeface="黑体" panose="02010609060101010101" charset="-122"/>
              </a:rPr>
              <a:t>特征值判别法</a:t>
            </a:r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”</a:t>
            </a:r>
          </a:p>
        </p:txBody>
      </p:sp>
      <p:graphicFrame>
        <p:nvGraphicFramePr>
          <p:cNvPr id="14" name="Object 24"/>
          <p:cNvGraphicFramePr>
            <a:graphicFrameLocks noChangeAspect="1"/>
          </p:cNvGraphicFramePr>
          <p:nvPr/>
        </p:nvGraphicFramePr>
        <p:xfrm>
          <a:off x="1513257" y="3440312"/>
          <a:ext cx="21463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Equation" r:id="rId10" imgW="2145665" imgH="444500" progId="Equation.3">
                  <p:embed/>
                </p:oleObj>
              </mc:Choice>
              <mc:Fallback>
                <p:oleObj name="Equation" r:id="rId10" imgW="2145665" imgH="4445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257" y="3440312"/>
                        <a:ext cx="21463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5"/>
          <p:cNvGraphicFramePr>
            <a:graphicFrameLocks noChangeAspect="1"/>
          </p:cNvGraphicFramePr>
          <p:nvPr/>
        </p:nvGraphicFramePr>
        <p:xfrm>
          <a:off x="3761156" y="3421261"/>
          <a:ext cx="36576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Equation" r:id="rId12" imgW="3657600" imgH="431800" progId="Equation.3">
                  <p:embed/>
                </p:oleObj>
              </mc:Choice>
              <mc:Fallback>
                <p:oleObj name="Equation" r:id="rId12" imgW="3657600" imgH="4318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1156" y="3421261"/>
                        <a:ext cx="3657600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3943400" y="4398474"/>
            <a:ext cx="3076483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ea typeface="黑体" panose="02010609060101010101" charset="-122"/>
              </a:rPr>
              <a:t>故此二次型为正定二次型</a:t>
            </a:r>
            <a:r>
              <a:rPr lang="en-US" altLang="zh-CN" sz="2000" dirty="0">
                <a:ea typeface="黑体" panose="02010609060101010101" charset="-122"/>
              </a:rPr>
              <a:t>.</a:t>
            </a:r>
          </a:p>
        </p:txBody>
      </p:sp>
      <p:grpSp>
        <p:nvGrpSpPr>
          <p:cNvPr id="17" name="Group 30"/>
          <p:cNvGrpSpPr/>
          <p:nvPr/>
        </p:nvGrpSpPr>
        <p:grpSpPr bwMode="auto">
          <a:xfrm>
            <a:off x="1713914" y="4398542"/>
            <a:ext cx="2447926" cy="400051"/>
            <a:chOff x="528" y="3321"/>
            <a:chExt cx="1542" cy="252"/>
          </a:xfrm>
        </p:grpSpPr>
        <p:sp>
          <p:nvSpPr>
            <p:cNvPr id="18" name="Rectangle 26"/>
            <p:cNvSpPr>
              <a:spLocks noChangeArrowheads="1"/>
            </p:cNvSpPr>
            <p:nvPr/>
          </p:nvSpPr>
          <p:spPr bwMode="auto">
            <a:xfrm>
              <a:off x="528" y="3321"/>
              <a:ext cx="154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ea typeface="黑体" panose="02010609060101010101" charset="-122"/>
                </a:rPr>
                <a:t>即知   是正定矩阵，</a:t>
              </a:r>
            </a:p>
          </p:txBody>
        </p:sp>
        <p:graphicFrame>
          <p:nvGraphicFramePr>
            <p:cNvPr id="19" name="Object 29"/>
            <p:cNvGraphicFramePr>
              <a:graphicFrameLocks noChangeAspect="1"/>
            </p:cNvGraphicFramePr>
            <p:nvPr/>
          </p:nvGraphicFramePr>
          <p:xfrm>
            <a:off x="868" y="3340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0" name="Equation" r:id="rId14" imgW="292100" imgH="304800" progId="Equation.3">
                    <p:embed/>
                  </p:oleObj>
                </mc:Choice>
                <mc:Fallback>
                  <p:oleObj name="Equation" r:id="rId14" imgW="292100" imgH="3048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8" y="3340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文本框 20"/>
          <p:cNvSpPr txBox="1"/>
          <p:nvPr/>
        </p:nvSpPr>
        <p:spPr>
          <a:xfrm>
            <a:off x="423333" y="296334"/>
            <a:ext cx="1418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特征值判别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90" y="651089"/>
            <a:ext cx="7926821" cy="19417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95" y="2525419"/>
            <a:ext cx="7064596" cy="2556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068867" y="1846648"/>
          <a:ext cx="903695" cy="355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" name="Equation" r:id="rId6" imgW="1066800" imgH="419100" progId="Equation.3">
                  <p:embed/>
                </p:oleObj>
              </mc:Choice>
              <mc:Fallback>
                <p:oleObj name="Equation" r:id="rId6" imgW="10668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867" y="1846648"/>
                        <a:ext cx="903695" cy="355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3299460" y="1621024"/>
          <a:ext cx="1646014" cy="828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7" name="Equation" r:id="rId8" imgW="1943100" imgH="977900" progId="Equation.3">
                  <p:embed/>
                </p:oleObj>
              </mc:Choice>
              <mc:Fallback>
                <p:oleObj name="Equation" r:id="rId8" imgW="1943100" imgH="977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9460" y="1621024"/>
                        <a:ext cx="1646014" cy="828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097368" y="1993285"/>
          <a:ext cx="516396" cy="25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Equation" r:id="rId10" imgW="457200" imgH="228600" progId="Equation.3">
                  <p:embed/>
                </p:oleObj>
              </mc:Choice>
              <mc:Fallback>
                <p:oleObj name="Equation" r:id="rId10" imgW="457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368" y="1993285"/>
                        <a:ext cx="516396" cy="258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765658" y="1388121"/>
          <a:ext cx="2216202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Equation" r:id="rId12" imgW="2616200" imgH="1536700" progId="Equation.3">
                  <p:embed/>
                </p:oleObj>
              </mc:Choice>
              <mc:Fallback>
                <p:oleObj name="Equation" r:id="rId12" imgW="2616200" imgH="1536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5658" y="1388121"/>
                        <a:ext cx="2216202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102095" y="3732554"/>
          <a:ext cx="4707095" cy="122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Equation" r:id="rId14" imgW="5803900" imgH="1511300" progId="Equation.3">
                  <p:embed/>
                </p:oleObj>
              </mc:Choice>
              <mc:Fallback>
                <p:oleObj name="Equation" r:id="rId14" imgW="5803900" imgH="1511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095" y="3732554"/>
                        <a:ext cx="4707095" cy="122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3"/>
          <p:cNvGrpSpPr/>
          <p:nvPr/>
        </p:nvGrpSpPr>
        <p:grpSpPr bwMode="auto">
          <a:xfrm>
            <a:off x="672538" y="859660"/>
            <a:ext cx="7950308" cy="400052"/>
            <a:chOff x="-248" y="349"/>
            <a:chExt cx="4910" cy="252"/>
          </a:xfrm>
        </p:grpSpPr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-248" y="349"/>
              <a:ext cx="491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None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对称矩阵  为正定的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充分必要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条件是：</a:t>
              </a:r>
              <a:r>
                <a:rPr lang="zh-CN" altLang="en-US" sz="20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各阶主子式为正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，即</a:t>
              </a:r>
            </a:p>
          </p:txBody>
        </p:sp>
        <p:graphicFrame>
          <p:nvGraphicFramePr>
            <p:cNvPr id="14" name="Object 11"/>
            <p:cNvGraphicFramePr>
              <a:graphicFrameLocks noChangeAspect="1"/>
            </p:cNvGraphicFramePr>
            <p:nvPr/>
          </p:nvGraphicFramePr>
          <p:xfrm>
            <a:off x="398" y="374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1" name="Equation" r:id="rId16" imgW="292100" imgH="304800" progId="Equation.3">
                    <p:embed/>
                  </p:oleObj>
                </mc:Choice>
                <mc:Fallback>
                  <p:oleObj name="Equation" r:id="rId16" imgW="292100" imgH="3048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" y="374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 bwMode="auto">
          <a:xfrm>
            <a:off x="533535" y="2915073"/>
            <a:ext cx="9644063" cy="1016000"/>
            <a:chOff x="125" y="1992"/>
            <a:chExt cx="6075" cy="64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25" y="1992"/>
              <a:ext cx="6075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buClrTx/>
                <a:buSzTx/>
                <a:buNone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霍尔维茨定理：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对称矩阵  为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负定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的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充分必要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条件是：</a:t>
              </a:r>
            </a:p>
            <a:p>
              <a:pPr algn="l">
                <a:buClrTx/>
                <a:buSzTx/>
                <a:buNone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         </a:t>
              </a:r>
              <a:r>
                <a:rPr lang="zh-CN" altLang="en-US" sz="20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奇数阶主子式为负，而偶数阶主子式为正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。</a:t>
              </a:r>
            </a:p>
            <a:p>
              <a:pPr algn="l">
                <a:buClrTx/>
                <a:buSzTx/>
                <a:buNone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         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即</a:t>
              </a:r>
            </a:p>
          </p:txBody>
        </p:sp>
        <p:graphicFrame>
          <p:nvGraphicFramePr>
            <p:cNvPr id="18" name="Object 14"/>
            <p:cNvGraphicFramePr>
              <a:graphicFrameLocks noChangeAspect="1"/>
            </p:cNvGraphicFramePr>
            <p:nvPr/>
          </p:nvGraphicFramePr>
          <p:xfrm>
            <a:off x="1909" y="2031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2" name="Equation" r:id="rId18" imgW="292100" imgH="304800" progId="Equation.3">
                    <p:embed/>
                  </p:oleObj>
                </mc:Choice>
                <mc:Fallback>
                  <p:oleObj name="Equation" r:id="rId18" imgW="292100" imgH="3048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" y="2031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文本框 19"/>
          <p:cNvSpPr txBox="1"/>
          <p:nvPr/>
        </p:nvSpPr>
        <p:spPr>
          <a:xfrm>
            <a:off x="241860" y="1846647"/>
            <a:ext cx="1663558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计算A的各阶主子式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</a:p>
        </p:txBody>
      </p:sp>
      <p:sp>
        <p:nvSpPr>
          <p:cNvPr id="21" name="圆角矩形 2"/>
          <p:cNvSpPr/>
          <p:nvPr/>
        </p:nvSpPr>
        <p:spPr>
          <a:xfrm>
            <a:off x="295910" y="1810385"/>
            <a:ext cx="1446057" cy="828387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2" name="文本框 21"/>
          <p:cNvSpPr txBox="1"/>
          <p:nvPr/>
        </p:nvSpPr>
        <p:spPr>
          <a:xfrm>
            <a:off x="423333" y="296334"/>
            <a:ext cx="1418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主子式判别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 bwMode="auto">
          <a:xfrm>
            <a:off x="628833" y="703645"/>
            <a:ext cx="8028624" cy="483620"/>
            <a:chOff x="704" y="465"/>
            <a:chExt cx="4975" cy="262"/>
          </a:xfrm>
        </p:grpSpPr>
        <p:sp>
          <p:nvSpPr>
            <p:cNvPr id="3" name="Rectangle 3"/>
            <p:cNvSpPr>
              <a:spLocks noChangeArrowheads="1"/>
            </p:cNvSpPr>
            <p:nvPr/>
          </p:nvSpPr>
          <p:spPr bwMode="auto">
            <a:xfrm>
              <a:off x="704" y="489"/>
              <a:ext cx="1051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ea typeface="黑体" panose="02010609060101010101" charset="-122"/>
                </a:rPr>
                <a:t>判别二次型</a:t>
              </a:r>
            </a:p>
          </p:txBody>
        </p:sp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823" y="465"/>
            <a:ext cx="270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7" name="Equation" r:id="rId6" imgW="3251200" imgH="316865" progId="Equation.3">
                    <p:embed/>
                  </p:oleObj>
                </mc:Choice>
                <mc:Fallback>
                  <p:oleObj name="Equation" r:id="rId6" imgW="3251200" imgH="316865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3" y="465"/>
                          <a:ext cx="2700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562" y="493"/>
              <a:ext cx="111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ea typeface="黑体" panose="02010609060101010101" charset="-122"/>
                </a:rPr>
                <a:t>，的正定性。</a:t>
              </a:r>
              <a:endParaRPr lang="en-US" altLang="zh-CN" sz="2000" dirty="0">
                <a:ea typeface="黑体" panose="02010609060101010101" charset="-122"/>
              </a:endParaRPr>
            </a:p>
          </p:txBody>
        </p:sp>
      </p:grp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454151" y="2147170"/>
          <a:ext cx="1336847" cy="34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8" name="Equation" r:id="rId8" imgW="1651000" imgH="431800" progId="Equation.3">
                  <p:embed/>
                </p:oleObj>
              </mc:Choice>
              <mc:Fallback>
                <p:oleObj name="Equation" r:id="rId8" imgW="1651000" imgH="431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1" y="2147170"/>
                        <a:ext cx="1336847" cy="34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5"/>
          <p:cNvGraphicFramePr>
            <a:graphicFrameLocks noChangeAspect="1"/>
          </p:cNvGraphicFramePr>
          <p:nvPr/>
        </p:nvGraphicFramePr>
        <p:xfrm>
          <a:off x="1454150" y="3318263"/>
          <a:ext cx="1622691" cy="333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9" name="Equation" r:id="rId10" imgW="1854200" imgH="381000" progId="Equation.3">
                  <p:embed/>
                </p:oleObj>
              </mc:Choice>
              <mc:Fallback>
                <p:oleObj name="Equation" r:id="rId10" imgW="1854200" imgH="381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3318263"/>
                        <a:ext cx="1622691" cy="333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6"/>
          <p:cNvGraphicFramePr>
            <a:graphicFrameLocks noChangeAspect="1"/>
          </p:cNvGraphicFramePr>
          <p:nvPr/>
        </p:nvGraphicFramePr>
        <p:xfrm>
          <a:off x="3238501" y="2986769"/>
          <a:ext cx="3867785" cy="855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Equation" r:id="rId12" imgW="4419600" imgH="977900" progId="Equation.3">
                  <p:embed/>
                </p:oleObj>
              </mc:Choice>
              <mc:Fallback>
                <p:oleObj name="Equation" r:id="rId12" imgW="4419600" imgH="977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1" y="2986769"/>
                        <a:ext cx="3867785" cy="855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7"/>
          <p:cNvGraphicFramePr>
            <a:graphicFrameLocks noChangeAspect="1"/>
          </p:cNvGraphicFramePr>
          <p:nvPr/>
        </p:nvGraphicFramePr>
        <p:xfrm>
          <a:off x="1613556" y="4185622"/>
          <a:ext cx="1993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Equation" r:id="rId14" imgW="1993900" imgH="444500" progId="Equation.3">
                  <p:embed/>
                </p:oleObj>
              </mc:Choice>
              <mc:Fallback>
                <p:oleObj name="Equation" r:id="rId14" imgW="1993900" imgH="444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3556" y="4185622"/>
                        <a:ext cx="1993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0"/>
          <p:cNvGraphicFramePr>
            <a:graphicFrameLocks noChangeAspect="1"/>
          </p:cNvGraphicFramePr>
          <p:nvPr/>
        </p:nvGraphicFramePr>
        <p:xfrm>
          <a:off x="2943214" y="1675870"/>
          <a:ext cx="2543187" cy="124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Equation" r:id="rId16" imgW="3098800" imgH="1511300" progId="Equation.3">
                  <p:embed/>
                </p:oleObj>
              </mc:Choice>
              <mc:Fallback>
                <p:oleObj name="Equation" r:id="rId16" imgW="3098800" imgH="15113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14" y="1675870"/>
                        <a:ext cx="2543187" cy="124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3733822" y="4176405"/>
            <a:ext cx="3372464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黑体" panose="02010609060101010101" charset="-122"/>
              </a:rPr>
              <a:t>因此二次型为负定。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68746" y="1371046"/>
            <a:ext cx="628650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ea typeface="黑体" panose="02010609060101010101" charset="-122"/>
              </a:rPr>
              <a:t>解：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1208523" y="1377396"/>
            <a:ext cx="1893467" cy="39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“</a:t>
            </a:r>
            <a:r>
              <a:rPr lang="zh-CN" altLang="en-US" sz="2000" dirty="0">
                <a:solidFill>
                  <a:srgbClr val="FF0000"/>
                </a:solidFill>
                <a:ea typeface="黑体" panose="02010609060101010101" charset="-122"/>
              </a:rPr>
              <a:t>主子式判别法</a:t>
            </a:r>
            <a:r>
              <a:rPr lang="en-US" altLang="zh-CN" sz="2000" dirty="0">
                <a:solidFill>
                  <a:srgbClr val="FF0000"/>
                </a:solidFill>
                <a:ea typeface="黑体" panose="02010609060101010101" charset="-122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741456" cy="562720"/>
            <a:chOff x="624995" y="462811"/>
            <a:chExt cx="3655275" cy="75029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5" y="462811"/>
              <a:ext cx="365527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求解齐次线性方程组例题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3541715" y="930575"/>
          <a:ext cx="2630486" cy="163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r:id="rId8" imgW="1473835" imgH="915035" progId="">
                  <p:embed/>
                </p:oleObj>
              </mc:Choice>
              <mc:Fallback>
                <p:oleObj r:id="rId8" imgW="1473835" imgH="91503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715" y="930575"/>
                        <a:ext cx="2630486" cy="1633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83427" y="2865208"/>
          <a:ext cx="3384550" cy="325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r:id="rId10" imgW="4356100" imgH="419100" progId="">
                  <p:embed/>
                </p:oleObj>
              </mc:Choice>
              <mc:Fallback>
                <p:oleObj r:id="rId10" imgW="4356100" imgH="4191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27" y="2865208"/>
                        <a:ext cx="3384550" cy="3256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18847" y="2820059"/>
            <a:ext cx="250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zh-CN" altLang="en-US" sz="1800" dirty="0"/>
              <a:t>即方程组有无穷多解，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900738" y="2820059"/>
            <a:ext cx="24833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楷体_GB2312" pitchFamily="1" charset="-122"/>
              </a:rPr>
              <a:t>   </a:t>
            </a:r>
            <a:r>
              <a:rPr lang="zh-CN" altLang="en-US" sz="1800" dirty="0">
                <a:latin typeface="楷体_GB2312" pitchFamily="1" charset="-122"/>
              </a:rPr>
              <a:t>其基础解系中有三个</a:t>
            </a:r>
            <a:endParaRPr lang="en-US" altLang="zh-CN" sz="1800" dirty="0">
              <a:latin typeface="楷体_GB2312" pitchFamily="1" charset="-122"/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5153889" y="3985788"/>
          <a:ext cx="2984499" cy="80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r:id="rId12" imgW="2019300" imgH="482600" progId="">
                  <p:embed/>
                </p:oleObj>
              </mc:Choice>
              <mc:Fallback>
                <p:oleObj r:id="rId12" imgW="2019300" imgH="4826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889" y="3985788"/>
                        <a:ext cx="2984499" cy="806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727374" y="934993"/>
          <a:ext cx="2701626" cy="1595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r:id="rId14" imgW="1575435" imgH="915035" progId="">
                  <p:embed/>
                </p:oleObj>
              </mc:Choice>
              <mc:Fallback>
                <p:oleObj r:id="rId14" imgW="1575435" imgH="915035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374" y="934993"/>
                        <a:ext cx="2701626" cy="1595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1504951" y="3785041"/>
          <a:ext cx="701879" cy="1209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r:id="rId16" imgW="622300" imgH="850900" progId="">
                  <p:embed/>
                </p:oleObj>
              </mc:Choice>
              <mc:Fallback>
                <p:oleObj r:id="rId16" imgW="622300" imgH="8509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1" y="3785041"/>
                        <a:ext cx="701879" cy="1209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/>
          <p:cNvGraphicFramePr>
            <a:graphicFrameLocks noChangeAspect="1"/>
          </p:cNvGraphicFramePr>
          <p:nvPr/>
        </p:nvGraphicFramePr>
        <p:xfrm>
          <a:off x="3200400" y="3769366"/>
          <a:ext cx="775824" cy="11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r:id="rId18" imgW="1016635" imgH="1511935" progId="">
                  <p:embed/>
                </p:oleObj>
              </mc:Choice>
              <mc:Fallback>
                <p:oleObj r:id="rId18" imgW="1016635" imgH="1511935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769366"/>
                        <a:ext cx="775824" cy="11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/>
        </p:nvGraphicFramePr>
        <p:xfrm>
          <a:off x="2438400" y="3769366"/>
          <a:ext cx="727335" cy="11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r:id="rId20" imgW="953135" imgH="1511935" progId="">
                  <p:embed/>
                </p:oleObj>
              </mc:Choice>
              <mc:Fallback>
                <p:oleObj r:id="rId20" imgW="953135" imgH="1511935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769366"/>
                        <a:ext cx="727335" cy="11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1"/>
          <p:cNvGraphicFramePr>
            <a:graphicFrameLocks noChangeAspect="1"/>
          </p:cNvGraphicFramePr>
          <p:nvPr/>
        </p:nvGraphicFramePr>
        <p:xfrm>
          <a:off x="4343400" y="3769364"/>
          <a:ext cx="494588" cy="1154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r:id="rId22" imgW="647700" imgH="1511935" progId="">
                  <p:embed/>
                </p:oleObj>
              </mc:Choice>
              <mc:Fallback>
                <p:oleObj r:id="rId22" imgW="647700" imgH="1511935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769364"/>
                        <a:ext cx="494588" cy="1154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5871" y="3242406"/>
            <a:ext cx="2182557" cy="49991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539" y="306318"/>
            <a:ext cx="5466920" cy="4634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882" y="959587"/>
            <a:ext cx="7370234" cy="11862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65967" y="1829286"/>
            <a:ext cx="651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00" y="2335650"/>
            <a:ext cx="7296400" cy="1910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9" y="-338487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1" y="477603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9"/>
            <a:ext cx="484748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59458" y="2105288"/>
            <a:ext cx="4603117" cy="5002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矩阵等价、相似及合同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lum bright="70000" contrast="-70000"/>
          </a:blip>
          <a:srcRect r="67852"/>
          <a:stretch>
            <a:fillRect/>
          </a:stretch>
        </p:blipFill>
        <p:spPr>
          <a:xfrm>
            <a:off x="1" y="1537971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7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3333" y="296334"/>
            <a:ext cx="2561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矩阵的等价、相似、合同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2" y="764514"/>
            <a:ext cx="4048229" cy="13902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98" y="2322864"/>
            <a:ext cx="5906899" cy="25757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119" y="2903406"/>
            <a:ext cx="4891881" cy="912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77403" y="781914"/>
            <a:ext cx="31408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kumimoji="1"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联系：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相似、合同、等价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kumimoji="1"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等秩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kumimoji="1"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充分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条件；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1"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相似、合同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kumimoji="1"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等价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kumimoji="1"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充分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条件；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、矩阵</a:t>
            </a:r>
            <a:r>
              <a:rPr kumimoji="1"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相似、合同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之间</a:t>
            </a:r>
            <a:r>
              <a:rPr kumimoji="1"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没有充要关系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，存在相似但不合同的矩阵，也存在合同但不相似的矩阵。但对于</a:t>
            </a:r>
            <a:r>
              <a:rPr kumimoji="1"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实对称矩阵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而言，</a:t>
            </a:r>
            <a:r>
              <a:rPr kumimoji="1"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相似一定合同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pPr algn="just">
              <a:lnSpc>
                <a:spcPct val="90000"/>
              </a:lnSpc>
              <a:spcBef>
                <a:spcPct val="0"/>
              </a:spcBef>
            </a:pPr>
            <a:endParaRPr lang="zh-CN" altLang="en-US" sz="1800" dirty="0">
              <a:latin typeface="宋体" panose="02010600030101010101" pitchFamily="2" charset="-122"/>
              <a:ea typeface="+mj-ea"/>
              <a:cs typeface="宋体" panose="02010600030101010101" pitchFamily="2" charset="-122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7" y="676818"/>
            <a:ext cx="5344953" cy="41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7562004" y="271940"/>
            <a:ext cx="1190173" cy="330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446" y="591820"/>
            <a:ext cx="4906565" cy="17020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3333" y="296334"/>
            <a:ext cx="2379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等价、相似、合同判断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922" y="2296956"/>
            <a:ext cx="3934950" cy="360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830" y="2657694"/>
            <a:ext cx="5427134" cy="1568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196" y="4302820"/>
            <a:ext cx="4656402" cy="832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34" y="188692"/>
            <a:ext cx="7027334" cy="7152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186" y="1175940"/>
            <a:ext cx="4726781" cy="4091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367" y="1977979"/>
            <a:ext cx="5444067" cy="2209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/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r="35446" b="71815"/>
          <a:stretch>
            <a:fillRect/>
          </a:stretch>
        </p:blipFill>
        <p:spPr>
          <a:xfrm>
            <a:off x="1758452" y="591821"/>
            <a:ext cx="5067372" cy="12115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78" y="2052439"/>
            <a:ext cx="7107044" cy="2735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835651" y="1"/>
            <a:ext cx="3308350" cy="5142865"/>
          </a:xfrm>
          <a:prstGeom prst="rect">
            <a:avLst/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 descr="标志性建筑9"/>
          <p:cNvPicPr>
            <a:picLocks noChangeAspect="1"/>
          </p:cNvPicPr>
          <p:nvPr/>
        </p:nvPicPr>
        <p:blipFill>
          <a:blip r:embed="rId8"/>
          <a:srcRect t="16718"/>
          <a:stretch>
            <a:fillRect/>
          </a:stretch>
        </p:blipFill>
        <p:spPr>
          <a:xfrm>
            <a:off x="5288915" y="844551"/>
            <a:ext cx="3019425" cy="37915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hqprint">
            <a:lum bright="70000" contrast="-70000"/>
          </a:blip>
          <a:stretch>
            <a:fillRect/>
          </a:stretch>
        </p:blipFill>
        <p:spPr>
          <a:xfrm>
            <a:off x="7755891" y="276226"/>
            <a:ext cx="1143635" cy="31559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602616" y="1530985"/>
            <a:ext cx="38531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60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谢谢大家</a:t>
            </a:r>
          </a:p>
        </p:txBody>
      </p:sp>
      <p:cxnSp>
        <p:nvCxnSpPr>
          <p:cNvPr id="26" name="直接连接符 25"/>
          <p:cNvCxnSpPr/>
          <p:nvPr>
            <p:custDataLst>
              <p:tags r:id="rId4"/>
            </p:custDataLst>
          </p:nvPr>
        </p:nvCxnSpPr>
        <p:spPr>
          <a:xfrm>
            <a:off x="602527" y="2628307"/>
            <a:ext cx="45537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602526" y="2900021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祝大家期末考试顺利！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2741456" cy="562720"/>
            <a:chOff x="624995" y="462811"/>
            <a:chExt cx="3655275" cy="750292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5" y="462811"/>
              <a:ext cx="365527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求解齐次线性方程组例题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5171" y="1930096"/>
            <a:ext cx="37978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zh-CN" altLang="en-US" sz="2000" dirty="0"/>
              <a:t>所以原方程组的一个基础解系为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90376" y="2441106"/>
          <a:ext cx="1537527" cy="2013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r:id="rId8" imgW="1968500" imgH="2578100" progId="">
                  <p:embed/>
                </p:oleObj>
              </mc:Choice>
              <mc:Fallback>
                <p:oleObj r:id="rId8" imgW="1968500" imgH="25781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376" y="2441106"/>
                        <a:ext cx="1537527" cy="2013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144713" y="2130151"/>
            <a:ext cx="25074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/>
            <a:r>
              <a:rPr lang="zh-CN" altLang="en-US" sz="2000" dirty="0"/>
              <a:t>故原方程组的通解为</a:t>
            </a: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358079" y="2848902"/>
          <a:ext cx="32893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r:id="rId10" imgW="3289300" imgH="431800" progId="">
                  <p:embed/>
                </p:oleObj>
              </mc:Choice>
              <mc:Fallback>
                <p:oleObj r:id="rId10" imgW="3289300" imgH="4318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079" y="2848902"/>
                        <a:ext cx="3289300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5181925" y="3522260"/>
          <a:ext cx="3641608" cy="47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12" imgW="2019935" imgH="266700" progId="Equation.DSMT4">
                  <p:embed/>
                </p:oleObj>
              </mc:Choice>
              <mc:Fallback>
                <p:oleObj name="Equation" r:id="rId12" imgW="2019935" imgH="266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925" y="3522260"/>
                        <a:ext cx="3641608" cy="4788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1927903" y="680240"/>
          <a:ext cx="3169138" cy="1080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14" imgW="1677035" imgH="571500" progId="Equation.DSMT4">
                  <p:embed/>
                </p:oleObj>
              </mc:Choice>
              <mc:Fallback>
                <p:oleObj name="Equation" r:id="rId14" imgW="1677035" imgH="5715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903" y="680240"/>
                        <a:ext cx="3169138" cy="10808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6322683" y="718137"/>
          <a:ext cx="941717" cy="102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r:id="rId16" imgW="647700" imgH="978535" progId="">
                  <p:embed/>
                </p:oleObj>
              </mc:Choice>
              <mc:Fallback>
                <p:oleObj r:id="rId16" imgW="647700" imgH="978535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2683" y="718137"/>
                        <a:ext cx="941717" cy="1025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/>
          <p:cNvGraphicFramePr>
            <a:graphicFrameLocks noChangeAspect="1"/>
          </p:cNvGraphicFramePr>
          <p:nvPr/>
        </p:nvGraphicFramePr>
        <p:xfrm>
          <a:off x="5285625" y="701818"/>
          <a:ext cx="848475" cy="102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r:id="rId18" imgW="940435" imgH="978535" progId="">
                  <p:embed/>
                </p:oleObj>
              </mc:Choice>
              <mc:Fallback>
                <p:oleObj r:id="rId18" imgW="940435" imgH="978535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5625" y="701818"/>
                        <a:ext cx="848475" cy="1025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/>
        </p:nvGraphicFramePr>
        <p:xfrm>
          <a:off x="1813553" y="2421073"/>
          <a:ext cx="1557367" cy="2013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r:id="rId20" imgW="1993900" imgH="2578100" progId="">
                  <p:embed/>
                </p:oleObj>
              </mc:Choice>
              <mc:Fallback>
                <p:oleObj r:id="rId20" imgW="1993900" imgH="25781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3553" y="2421073"/>
                        <a:ext cx="1557367" cy="2013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1"/>
          <p:cNvGraphicFramePr>
            <a:graphicFrameLocks noChangeAspect="1"/>
          </p:cNvGraphicFramePr>
          <p:nvPr/>
        </p:nvGraphicFramePr>
        <p:xfrm>
          <a:off x="3081455" y="2441106"/>
          <a:ext cx="1041551" cy="2013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r:id="rId22" imgW="1333500" imgH="2578100" progId="">
                  <p:embed/>
                </p:oleObj>
              </mc:Choice>
              <mc:Fallback>
                <p:oleObj r:id="rId22" imgW="1333500" imgH="25781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455" y="2441106"/>
                        <a:ext cx="1041551" cy="2013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5" y="278528"/>
            <a:ext cx="3897771" cy="562720"/>
            <a:chOff x="624994" y="462811"/>
            <a:chExt cx="5197032" cy="750292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994" y="462811"/>
              <a:ext cx="519703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A88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cs"/>
                </a:rPr>
                <a:t>求解非齐次线性方程组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785104" cy="328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2024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线性代数习题课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524" y="1737853"/>
            <a:ext cx="7772400" cy="22479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8745" y="1157747"/>
            <a:ext cx="364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求解非齐次方程组的求解步骤</a:t>
            </a:r>
            <a:r>
              <a:rPr lang="zh-CN" altLang="en-US" b="1" dirty="0"/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2b8ec246-e9ff-4dbd-9e81-2fe51515ea11"/>
  <p:tag name="COMMONDATA" val="eyJoZGlkIjoiNjkzNGUzYjk1NjdkZWRiM2Q0ODIwNTU3NDFjNzBkMz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3</TotalTime>
  <Words>2423</Words>
  <Application>Microsoft Office PowerPoint</Application>
  <PresentationFormat>全屏显示(16:9)</PresentationFormat>
  <Paragraphs>433</Paragraphs>
  <Slides>77</Slides>
  <Notes>77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77</vt:i4>
      </vt:variant>
    </vt:vector>
  </HeadingPairs>
  <TitlesOfParts>
    <vt:vector size="107" baseType="lpstr">
      <vt:lpstr>-apple-system</vt:lpstr>
      <vt:lpstr>MS Mincho</vt:lpstr>
      <vt:lpstr>PingFang SC</vt:lpstr>
      <vt:lpstr>等线</vt:lpstr>
      <vt:lpstr>等线 Light</vt:lpstr>
      <vt:lpstr>方正兰亭特黑简体</vt:lpstr>
      <vt:lpstr>黑体</vt:lpstr>
      <vt:lpstr>华文行楷</vt:lpstr>
      <vt:lpstr>楷体</vt:lpstr>
      <vt:lpstr>楷体_GB2312</vt:lpstr>
      <vt:lpstr>思源黑体 CN Regular</vt:lpstr>
      <vt:lpstr>思源宋体 CN Heavy</vt:lpstr>
      <vt:lpstr>思源宋体 CN Medium</vt:lpstr>
      <vt:lpstr>宋体</vt:lpstr>
      <vt:lpstr>微软雅黑</vt:lpstr>
      <vt:lpstr>微软雅黑 Light</vt:lpstr>
      <vt:lpstr>幼圆</vt:lpstr>
      <vt:lpstr>Arial</vt:lpstr>
      <vt:lpstr>Arial Black</vt:lpstr>
      <vt:lpstr>Calibri</vt:lpstr>
      <vt:lpstr>Cambria Math</vt:lpstr>
      <vt:lpstr>Symbol</vt:lpstr>
      <vt:lpstr>Times New Roman</vt:lpstr>
      <vt:lpstr>Wingdings</vt:lpstr>
      <vt:lpstr>Wingdings 2</vt:lpstr>
      <vt:lpstr>A000120140530A99PPBG</vt:lpstr>
      <vt:lpstr>Office 主题​​</vt:lpstr>
      <vt:lpstr>Equation</vt:lpstr>
      <vt:lpstr>Equation.KSEE3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阮家齐</cp:lastModifiedBy>
  <cp:revision>580</cp:revision>
  <dcterms:created xsi:type="dcterms:W3CDTF">2014-06-03T07:56:00Z</dcterms:created>
  <dcterms:modified xsi:type="dcterms:W3CDTF">2024-12-22T14:16:56Z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D2399DAF43F94EAEBA38EB19E594D0ED_13</vt:lpwstr>
  </property>
  <property fmtid="{D5CDD505-2E9C-101B-9397-08002B2CF9AE}" pid="3" name="KSOProductBuildVer">
    <vt:lpwstr>2052-12.1.0.19302</vt:lpwstr>
  </property>
</Properties>
</file>